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59" r:id="rId9"/>
    <p:sldId id="260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194"/>
    <a:srgbClr val="0F7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73" autoAdjust="0"/>
  </p:normalViewPr>
  <p:slideViewPr>
    <p:cSldViewPr>
      <p:cViewPr varScale="1">
        <p:scale>
          <a:sx n="82" d="100"/>
          <a:sy n="82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ED62D-8BA0-644A-8F4B-1226A6D65C74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87265-18C1-9C4A-9D4A-843D784E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94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7BF97-EB8C-484D-9D30-58A978158740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3E45D-58D7-8349-B05A-88AF9CEBB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9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3E45D-58D7-8349-B05A-88AF9CEBBE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62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3E45D-58D7-8349-B05A-88AF9CEBBE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3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3E45D-58D7-8349-B05A-88AF9CEBBE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0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27BF-04C7-4B43-A5D4-4206F99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5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71600"/>
            <a:ext cx="9144000" cy="4864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017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F827BF-04C7-4B43-A5D4-4206F99BC1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a1651e1f-bb87-4299-8101-7b35d7f52b38@mai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" y="6293156"/>
            <a:ext cx="1312544" cy="54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83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71600"/>
            <a:ext cx="9144000" cy="4864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017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F827BF-04C7-4B43-A5D4-4206F99BC1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a1651e1f-bb87-4299-8101-7b35d7f52b38@mai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" y="6293156"/>
            <a:ext cx="1312544" cy="54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2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F75BD"/>
            </a:gs>
            <a:gs pos="100000">
              <a:srgbClr val="25919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95E26-71AB-446F-A9E1-09BFE318413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827BF-04C7-4B43-A5D4-4206F99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5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sdsn.org/" TargetMode="Externa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Pathways to Sustainable Development: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/>
              <a:t>Towards the Dominican SDGs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4643120"/>
            <a:ext cx="7239000" cy="106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CH" sz="2000" dirty="0" smtClean="0">
                <a:solidFill>
                  <a:schemeClr val="bg1"/>
                </a:solidFill>
              </a:rPr>
              <a:t>Glenn Denning</a:t>
            </a:r>
          </a:p>
          <a:p>
            <a:pPr>
              <a:spcBef>
                <a:spcPts val="0"/>
              </a:spcBef>
            </a:pPr>
            <a:r>
              <a:rPr lang="fr-CH" sz="2000" dirty="0" err="1" smtClean="0"/>
              <a:t>Director</a:t>
            </a:r>
            <a:r>
              <a:rPr lang="fr-CH" sz="2000" dirty="0" smtClean="0"/>
              <a:t>-SDSN (New York)</a:t>
            </a:r>
          </a:p>
          <a:p>
            <a:pPr>
              <a:spcBef>
                <a:spcPts val="0"/>
              </a:spcBef>
            </a:pPr>
            <a:r>
              <a:rPr lang="fr-CH" sz="2000" dirty="0" smtClean="0">
                <a:solidFill>
                  <a:schemeClr val="bg1"/>
                </a:solidFill>
              </a:rPr>
              <a:t>Professor of Professional Practice</a:t>
            </a:r>
          </a:p>
          <a:p>
            <a:pPr>
              <a:spcBef>
                <a:spcPts val="0"/>
              </a:spcBef>
            </a:pPr>
            <a:r>
              <a:rPr lang="fr-CH" sz="2000" dirty="0" err="1" smtClean="0"/>
              <a:t>School</a:t>
            </a:r>
            <a:r>
              <a:rPr lang="fr-CH" sz="2000" dirty="0" smtClean="0"/>
              <a:t> of International and Public </a:t>
            </a:r>
            <a:r>
              <a:rPr lang="fr-CH" sz="2000" dirty="0" err="1" smtClean="0"/>
              <a:t>Affairs</a:t>
            </a:r>
            <a:r>
              <a:rPr lang="fr-CH" sz="2000" dirty="0" smtClean="0"/>
              <a:t> (SIPA)</a:t>
            </a:r>
            <a:endParaRPr lang="fr-CH" sz="2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CH" sz="2000" dirty="0" smtClean="0"/>
              <a:t>Columbia University</a:t>
            </a:r>
            <a:endParaRPr lang="fr-CH" sz="20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a1651e1f-bb87-4299-8101-7b35d7f52b38@m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048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61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Sustainable Development Solutions Network (SDSN)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Established by the UN Secretary General in August 2012</a:t>
            </a:r>
          </a:p>
          <a:p>
            <a:r>
              <a:rPr lang="en-US" dirty="0"/>
              <a:t>P</a:t>
            </a:r>
            <a:r>
              <a:rPr lang="en-US" dirty="0" smtClean="0"/>
              <a:t>rovide independent scientific and technical support on SD</a:t>
            </a:r>
          </a:p>
          <a:p>
            <a:r>
              <a:rPr lang="en-US" dirty="0" smtClean="0"/>
              <a:t>Engage universities, research institutions and think tanks</a:t>
            </a:r>
          </a:p>
          <a:p>
            <a:r>
              <a:rPr lang="en-US" dirty="0"/>
              <a:t>J</a:t>
            </a:r>
            <a:r>
              <a:rPr lang="en-US" dirty="0" smtClean="0"/>
              <a:t>oint learning and cooperation on problem solving</a:t>
            </a:r>
          </a:p>
          <a:p>
            <a:r>
              <a:rPr lang="en-US" dirty="0" smtClean="0"/>
              <a:t>Synthesis of best practice and advocacy on solutions</a:t>
            </a:r>
          </a:p>
          <a:p>
            <a:r>
              <a:rPr lang="en-US" dirty="0" smtClean="0"/>
              <a:t>Governed by a high-level international Leadership Council</a:t>
            </a:r>
          </a:p>
          <a:p>
            <a:r>
              <a:rPr lang="en-US" dirty="0" smtClean="0"/>
              <a:t>Secretariat in New York, Paris and New Delhi</a:t>
            </a:r>
          </a:p>
          <a:p>
            <a:r>
              <a:rPr lang="en-US" dirty="0" smtClean="0"/>
              <a:t>Regional and National SDSNs</a:t>
            </a:r>
          </a:p>
          <a:p>
            <a:r>
              <a:rPr lang="en-US" dirty="0" smtClean="0"/>
              <a:t>Solutions Initiatives (e.g. Deep </a:t>
            </a:r>
            <a:r>
              <a:rPr lang="en-US" dirty="0" err="1" smtClean="0"/>
              <a:t>Decarbonization</a:t>
            </a:r>
            <a:r>
              <a:rPr lang="en-US" dirty="0" smtClean="0"/>
              <a:t> Pathways)</a:t>
            </a:r>
          </a:p>
          <a:p>
            <a:r>
              <a:rPr lang="en-US" dirty="0" err="1" smtClean="0"/>
              <a:t>SDSNedu</a:t>
            </a:r>
            <a:r>
              <a:rPr lang="en-US" dirty="0" smtClean="0"/>
              <a:t> (MOOCs and more)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5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Sustainable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The </a:t>
            </a:r>
            <a:r>
              <a:rPr lang="en-US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pathways to sustainable </a:t>
            </a: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development </a:t>
            </a:r>
            <a:r>
              <a:rPr lang="en-US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must </a:t>
            </a: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satisfy </a:t>
            </a:r>
            <a:r>
              <a:rPr lang="en-US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three </a:t>
            </a: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principles: </a:t>
            </a:r>
            <a:r>
              <a:rPr lang="en-US" b="1" dirty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economic growth</a:t>
            </a: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social fairness</a:t>
            </a: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 and </a:t>
            </a:r>
            <a:r>
              <a:rPr lang="en-US" b="1" dirty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environmental sustainability</a:t>
            </a:r>
            <a:r>
              <a:rPr lang="en-US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505050"/>
              </a:solidFill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A </a:t>
            </a:r>
            <a:r>
              <a:rPr lang="en-US" b="1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global, results-oriented framework </a:t>
            </a:r>
            <a:r>
              <a:rPr lang="en-US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is needed.</a:t>
            </a:r>
          </a:p>
          <a:p>
            <a:pPr marL="0" indent="0">
              <a:buNone/>
            </a:pPr>
            <a:endParaRPr lang="en-US" dirty="0">
              <a:solidFill>
                <a:srgbClr val="505050"/>
              </a:solidFill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Goals, targets and indicators </a:t>
            </a:r>
            <a:r>
              <a:rPr lang="en-US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must be agreed and </a:t>
            </a:r>
            <a:r>
              <a:rPr lang="en-US" b="1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progress monitored</a:t>
            </a:r>
            <a:r>
              <a:rPr lang="en-US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505050"/>
              </a:solidFill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Universality</a:t>
            </a:r>
            <a:r>
              <a:rPr lang="en-US" dirty="0" smtClean="0">
                <a:solidFill>
                  <a:srgbClr val="50505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: From MDGs (8) to SDGs (17)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0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Sustainable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Rio+20: </a:t>
            </a:r>
            <a:r>
              <a:rPr lang="en-US" i="1" dirty="0" smtClean="0"/>
              <a:t>The Future We Want </a:t>
            </a:r>
            <a:r>
              <a:rPr lang="en-US" dirty="0" smtClean="0"/>
              <a:t>(June, 2012)</a:t>
            </a:r>
          </a:p>
          <a:p>
            <a:r>
              <a:rPr lang="en-US" dirty="0" smtClean="0"/>
              <a:t>UN General Assembly is currently negotiating the SDGs</a:t>
            </a:r>
          </a:p>
          <a:p>
            <a:r>
              <a:rPr lang="en-US" dirty="0" smtClean="0"/>
              <a:t>Complete the work of the MDGs </a:t>
            </a:r>
            <a:r>
              <a:rPr lang="en-US" i="1" dirty="0" smtClean="0"/>
              <a:t>and </a:t>
            </a:r>
          </a:p>
          <a:p>
            <a:r>
              <a:rPr lang="en-US" dirty="0" smtClean="0"/>
              <a:t>Tackle new challenges </a:t>
            </a:r>
            <a:r>
              <a:rPr lang="en-US" i="1" dirty="0" smtClean="0"/>
              <a:t>including</a:t>
            </a:r>
            <a:r>
              <a:rPr lang="en-US" dirty="0" smtClean="0"/>
              <a:t>: sustainable agriculture, energy, infrastructure, industrialization, inequality, sustainable production and consumption, oceans, climate change, peaceful and inclusive societies, effective and accountable institutions.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Current status: </a:t>
            </a:r>
            <a:r>
              <a:rPr lang="en-US" dirty="0"/>
              <a:t>SDGs </a:t>
            </a:r>
            <a:r>
              <a:rPr lang="en-US" dirty="0" smtClean="0"/>
              <a:t>(17) and targets (169) will likely be </a:t>
            </a:r>
            <a:r>
              <a:rPr lang="en-US" dirty="0"/>
              <a:t>adopted on September 25, </a:t>
            </a:r>
            <a:r>
              <a:rPr lang="en-US" dirty="0" smtClean="0"/>
              <a:t>2015; indicators will take longer (2016)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Some consensus on universality; holistic approach; local prioritization; </a:t>
            </a:r>
            <a:r>
              <a:rPr lang="en-US" i="1" dirty="0" smtClean="0"/>
              <a:t>little thought on implementation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6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for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678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Third International Conference on Financing for Development, Addis Ababa, Ethiopia (June 12-16, 2015)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SDSN recommends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Align principles of </a:t>
            </a:r>
            <a:r>
              <a:rPr lang="en-US" dirty="0" err="1" smtClean="0"/>
              <a:t>FfD</a:t>
            </a:r>
            <a:r>
              <a:rPr lang="en-US" dirty="0" smtClean="0"/>
              <a:t> with the SDG agenda and adopt clear timelines for implementation</a:t>
            </a:r>
          </a:p>
          <a:p>
            <a:r>
              <a:rPr lang="en-US" dirty="0" smtClean="0"/>
              <a:t>Increase the quality and volume of public and private funding: Domestic Budget Revenues and International </a:t>
            </a:r>
            <a:r>
              <a:rPr lang="en-US" dirty="0"/>
              <a:t>D</a:t>
            </a:r>
            <a:r>
              <a:rPr lang="en-US" dirty="0" smtClean="0"/>
              <a:t>evelopment Financing, complemented by Commercial Private Financing</a:t>
            </a:r>
          </a:p>
          <a:p>
            <a:r>
              <a:rPr lang="en-US" dirty="0" smtClean="0"/>
              <a:t>Commit to effective pooled financing mechanisms to support the SDGs including a new Global Fund for Education</a:t>
            </a:r>
          </a:p>
          <a:p>
            <a:r>
              <a:rPr lang="en-US" dirty="0" smtClean="0"/>
              <a:t>Implement effective national and global rules for investment, finance, and trade that are consistent with SD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Current status: low ambition, short on specifics, deferred action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2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COP-21: Action on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21</a:t>
            </a:r>
            <a:r>
              <a:rPr lang="en-US" sz="1800" baseline="30000" dirty="0" smtClean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st</a:t>
            </a:r>
            <a:r>
              <a:rPr lang="en-US" sz="1800" dirty="0" smtClean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Conference of the Parties (COP21) of the United Nations Framework Convention on Climate Change (UNFCCC), Paris, France (December 2015)</a:t>
            </a:r>
          </a:p>
          <a:p>
            <a:pPr marL="0" indent="0">
              <a:buNone/>
            </a:pPr>
            <a:endParaRPr lang="en-US" sz="1800" b="1" dirty="0" smtClean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SDSN recommends</a:t>
            </a:r>
            <a:r>
              <a:rPr lang="en-US" sz="1800" dirty="0" smtClean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r>
              <a:rPr lang="en-US" sz="1800" dirty="0" smtClean="0">
                <a:latin typeface="+mj-lt"/>
              </a:rPr>
              <a:t>A clear commitment to the 2°C upper limit on global warming</a:t>
            </a:r>
          </a:p>
          <a:p>
            <a:r>
              <a:rPr lang="en-US" sz="1800" dirty="0" smtClean="0">
                <a:latin typeface="+mj-lt"/>
              </a:rPr>
              <a:t>A clear commitment by all governments to achieve net-zero GHG emissions by 2070 </a:t>
            </a:r>
          </a:p>
          <a:p>
            <a:r>
              <a:rPr lang="en-US" sz="1800" dirty="0" smtClean="0">
                <a:latin typeface="+mj-lt"/>
              </a:rPr>
              <a:t>Each national government should agree to prepare and submit a legally non-binding National Deep </a:t>
            </a:r>
            <a:r>
              <a:rPr lang="en-US" sz="1800" dirty="0" err="1" smtClean="0">
                <a:latin typeface="+mj-lt"/>
              </a:rPr>
              <a:t>Decarbonization</a:t>
            </a:r>
            <a:r>
              <a:rPr lang="en-US" sz="1800" dirty="0" smtClean="0">
                <a:latin typeface="+mj-lt"/>
              </a:rPr>
              <a:t> Pathway (NDDP) to demonstrate how it intends to shift to a low-carbon energy system by 2050 and achieve near-zero net GHG emissions by 2070. </a:t>
            </a:r>
          </a:p>
          <a:p>
            <a:r>
              <a:rPr lang="en-US" sz="1800" dirty="0" smtClean="0">
                <a:latin typeface="+mj-lt"/>
              </a:rPr>
              <a:t>High-income donor countries should make clear how they plan to fulfill the pledge of at least $100 billion per year of “climate finance” by 2020. </a:t>
            </a:r>
          </a:p>
          <a:p>
            <a:r>
              <a:rPr lang="en-US" sz="1800" dirty="0">
                <a:latin typeface="+mj-lt"/>
              </a:rPr>
              <a:t>The Lima – Paris Action Agenda should launch several Global Public-Private Partnerships on Low-Carbon Technologies. </a:t>
            </a:r>
          </a:p>
          <a:p>
            <a:endParaRPr lang="en-US" sz="1800" dirty="0" smtClean="0">
              <a:latin typeface="+mj-lt"/>
            </a:endParaRPr>
          </a:p>
          <a:p>
            <a:pPr marL="0" indent="0">
              <a:buNone/>
            </a:pPr>
            <a:r>
              <a:rPr lang="en-US" sz="1800" dirty="0" smtClean="0">
                <a:latin typeface="+mj-lt"/>
              </a:rPr>
              <a:t>Current status: Paris outcomes could be modest, insufficient precision and boldness</a:t>
            </a:r>
          </a:p>
          <a:p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985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for the Dominican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Public awareness campaign around the SDGs</a:t>
            </a:r>
          </a:p>
          <a:p>
            <a:r>
              <a:rPr lang="en-US" dirty="0" smtClean="0"/>
              <a:t>Consultation to align/mainstream the SDGs and DR’s development priorities and political agenda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</a:t>
            </a:r>
            <a:r>
              <a:rPr lang="en-US" b="1" dirty="0" smtClean="0"/>
              <a:t>Dominican SDGs</a:t>
            </a:r>
          </a:p>
          <a:p>
            <a:r>
              <a:rPr lang="en-US" dirty="0" smtClean="0"/>
              <a:t>Establish a multi-stakeholder alliance to support SDG implementation and mobilize resources (SDSN-DR)</a:t>
            </a:r>
          </a:p>
          <a:p>
            <a:r>
              <a:rPr lang="en-US" dirty="0" smtClean="0"/>
              <a:t>Flagship projects (“Solutions </a:t>
            </a:r>
            <a:r>
              <a:rPr lang="en-US" dirty="0"/>
              <a:t>I</a:t>
            </a:r>
            <a:r>
              <a:rPr lang="en-US" dirty="0" smtClean="0"/>
              <a:t>nitiatives”/DDPP)</a:t>
            </a:r>
          </a:p>
          <a:p>
            <a:r>
              <a:rPr lang="en-US" dirty="0" smtClean="0"/>
              <a:t>Regional leadership role through innovation and partnership: SDSN-Caribbean</a:t>
            </a:r>
          </a:p>
          <a:p>
            <a:r>
              <a:rPr lang="en-US" dirty="0"/>
              <a:t>Mobilize Dominican youth (SDSN-Y)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990600" y="3048000"/>
            <a:ext cx="3124200" cy="1524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6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Sustainable Development Solutions Network (SDSN)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5334000"/>
            <a:ext cx="8229600" cy="124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Learn more at </a:t>
            </a:r>
            <a:r>
              <a:rPr lang="en-US" sz="4800" dirty="0" smtClean="0">
                <a:hlinkClick r:id="rId2"/>
              </a:rPr>
              <a:t>unsdsn.org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655416"/>
            <a:ext cx="3298983" cy="340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0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DE8368AE3BD46A6A557DE06861A1D" ma:contentTypeVersion="1" ma:contentTypeDescription="Create a new document." ma:contentTypeScope="" ma:versionID="78dd00151b300c38d4ea0ee3c66ae696">
  <xsd:schema xmlns:xsd="http://www.w3.org/2001/XMLSchema" xmlns:xs="http://www.w3.org/2001/XMLSchema" xmlns:p="http://schemas.microsoft.com/office/2006/metadata/properties" xmlns:ns2="a338c7df-617e-4358-a5c0-5b2ff50853c6" targetNamespace="http://schemas.microsoft.com/office/2006/metadata/properties" ma:root="true" ma:fieldsID="87ac7cfedbe6f25be0bd6acfbea0c878" ns2:_="">
    <xsd:import namespace="a338c7df-617e-4358-a5c0-5b2ff50853c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8c7df-617e-4358-a5c0-5b2ff50853c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338c7df-617e-4358-a5c0-5b2ff50853c6">45JF76NMFDHH-36-169</_dlc_DocId>
    <_dlc_DocIdUrl xmlns="a338c7df-617e-4358-a5c0-5b2ff50853c6">
      <Url>http://portal.ei.columbia.edu/sites/do/SDSN/_layouts/DocIdRedir.aspx?ID=45JF76NMFDHH-36-169</Url>
      <Description>45JF76NMFDHH-36-169</Description>
    </_dlc_DocIdUrl>
  </documentManagement>
</p:properties>
</file>

<file path=customXml/itemProps1.xml><?xml version="1.0" encoding="utf-8"?>
<ds:datastoreItem xmlns:ds="http://schemas.openxmlformats.org/officeDocument/2006/customXml" ds:itemID="{527652DE-92E8-4694-80E6-402D3625A0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38c7df-617e-4358-a5c0-5b2ff50853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767B17-FE98-4641-81EC-89452F32C7F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0D1F40D-C9AA-464F-A481-619EEF43269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E1EF17E-22D4-4D67-9AAD-AAAE8A5687A1}">
  <ds:schemaRefs>
    <ds:schemaRef ds:uri="a338c7df-617e-4358-a5c0-5b2ff50853c6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</TotalTime>
  <Words>661</Words>
  <Application>Microsoft Macintosh PowerPoint</Application>
  <PresentationFormat>On-screen Show (4:3)</PresentationFormat>
  <Paragraphs>67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Pathways to Sustainable Development: Towards the Dominican SDGs</vt:lpstr>
      <vt:lpstr>Sustainable Development Solutions Network (SDSN)</vt:lpstr>
      <vt:lpstr>Pathways to Sustainable Development</vt:lpstr>
      <vt:lpstr>Pathways to Sustainable Development</vt:lpstr>
      <vt:lpstr>Financing for Development</vt:lpstr>
      <vt:lpstr>COP-21: Action on Climate Change</vt:lpstr>
      <vt:lpstr>Implications for the Dominican Republic</vt:lpstr>
      <vt:lpstr>Sustainable Development Solutions Network (SDSN)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Barredo</dc:creator>
  <cp:lastModifiedBy>Maria Abreu</cp:lastModifiedBy>
  <cp:revision>101</cp:revision>
  <cp:lastPrinted>2012-12-07T10:24:23Z</cp:lastPrinted>
  <dcterms:created xsi:type="dcterms:W3CDTF">2012-10-04T13:41:40Z</dcterms:created>
  <dcterms:modified xsi:type="dcterms:W3CDTF">2015-04-22T19:03:16Z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0x0101003E7DE8368AE3BD46A6A557DE06861A1D</vt:lpwstr>
  </property>
  <property fmtid="{D5CDD505-2E9C-101B-9397-08002B2CF9AE}" pid="3" name="_dlc_DocIdItemGuid">
    <vt:lpwstr>b3093488-173f-44a4-9c54-4e02cefb6e00</vt:lpwstr>
  </property>
</Properties>
</file>