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3" r:id="rId3"/>
    <p:sldId id="269" r:id="rId4"/>
    <p:sldId id="270" r:id="rId5"/>
    <p:sldId id="281" r:id="rId6"/>
    <p:sldId id="280" r:id="rId7"/>
    <p:sldId id="277" r:id="rId8"/>
    <p:sldId id="278" r:id="rId9"/>
    <p:sldId id="275" r:id="rId10"/>
    <p:sldId id="279" r:id="rId11"/>
    <p:sldId id="276" r:id="rId12"/>
    <p:sldId id="271" r:id="rId13"/>
    <p:sldId id="282" r:id="rId14"/>
    <p:sldId id="273" r:id="rId15"/>
    <p:sldId id="283" r:id="rId16"/>
    <p:sldId id="265" r:id="rId17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6F1"/>
    <a:srgbClr val="ABE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16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DO" sz="1800" b="1" i="0" u="none" strike="noStrike" baseline="0" dirty="0" smtClean="0">
                <a:solidFill>
                  <a:schemeClr val="tx1"/>
                </a:solidFill>
                <a:effectLst/>
              </a:rPr>
              <a:t>Meta 7.C: </a:t>
            </a:r>
            <a:r>
              <a:rPr lang="es-DO" sz="1800" b="1" i="0" u="none" strike="noStrike" baseline="0" dirty="0" smtClean="0">
                <a:effectLst/>
              </a:rPr>
              <a:t>Proporción de la Población con Acceso a Mejores Fuentes de Agua Potable (%)</a:t>
            </a:r>
            <a:endParaRPr lang="es-DO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Proporción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Sheet1!$A$48:$A$55</c:f>
              <c:numCache>
                <c:formatCode>General</c:formatCode>
                <c:ptCount val="8"/>
                <c:pt idx="0">
                  <c:v>1991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Sheet1!$B$48:$B$55</c:f>
              <c:numCache>
                <c:formatCode>General</c:formatCode>
                <c:ptCount val="8"/>
                <c:pt idx="0">
                  <c:v>66.400000000000006</c:v>
                </c:pt>
                <c:pt idx="1">
                  <c:v>86.1</c:v>
                </c:pt>
                <c:pt idx="7">
                  <c:v>91.3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86960192"/>
        <c:axId val="386960584"/>
      </c:barChart>
      <c:lineChart>
        <c:grouping val="standard"/>
        <c:varyColors val="0"/>
        <c:ser>
          <c:idx val="1"/>
          <c:order val="1"/>
          <c:tx>
            <c:strRef>
              <c:f>Sheet1!$C$27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Sheet1!$A$48:$A$55</c:f>
              <c:numCache>
                <c:formatCode>General</c:formatCode>
                <c:ptCount val="8"/>
                <c:pt idx="0">
                  <c:v>1991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Sheet1!$C$48:$C$55</c:f>
              <c:numCache>
                <c:formatCode>General</c:formatCode>
                <c:ptCount val="8"/>
                <c:pt idx="0">
                  <c:v>83.2</c:v>
                </c:pt>
                <c:pt idx="1">
                  <c:v>83.2</c:v>
                </c:pt>
                <c:pt idx="2">
                  <c:v>83.2</c:v>
                </c:pt>
                <c:pt idx="3">
                  <c:v>83.2</c:v>
                </c:pt>
                <c:pt idx="4">
                  <c:v>83.2</c:v>
                </c:pt>
                <c:pt idx="5">
                  <c:v>83.2</c:v>
                </c:pt>
                <c:pt idx="6">
                  <c:v>83.2</c:v>
                </c:pt>
                <c:pt idx="7">
                  <c:v>83.2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960192"/>
        <c:axId val="386960584"/>
      </c:lineChart>
      <c:catAx>
        <c:axId val="3869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6960584"/>
        <c:crosses val="autoZero"/>
        <c:auto val="1"/>
        <c:lblAlgn val="ctr"/>
        <c:lblOffset val="100"/>
        <c:noMultiLvlLbl val="0"/>
      </c:catAx>
      <c:valAx>
        <c:axId val="38696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696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DO" sz="1800" b="1" i="0" u="none" strike="noStrike" baseline="0" dirty="0" smtClean="0">
                <a:solidFill>
                  <a:schemeClr val="tx1"/>
                </a:solidFill>
                <a:effectLst/>
              </a:rPr>
              <a:t>Meta 7.C: Proporción </a:t>
            </a:r>
            <a:r>
              <a:rPr lang="es-DO" sz="1800" b="1" i="0" u="none" strike="noStrike" baseline="0" dirty="0">
                <a:solidFill>
                  <a:schemeClr val="tx1"/>
                </a:solidFill>
                <a:effectLst/>
              </a:rPr>
              <a:t>de la </a:t>
            </a:r>
            <a:r>
              <a:rPr lang="es-DO" sz="1800" b="1" i="0" u="none" strike="noStrike" baseline="0" dirty="0" smtClean="0">
                <a:solidFill>
                  <a:schemeClr val="tx1"/>
                </a:solidFill>
                <a:effectLst/>
              </a:rPr>
              <a:t>Población </a:t>
            </a:r>
            <a:r>
              <a:rPr lang="es-DO" sz="1800" b="1" i="0" u="none" strike="noStrike" baseline="0" dirty="0">
                <a:solidFill>
                  <a:schemeClr val="tx1"/>
                </a:solidFill>
                <a:effectLst/>
              </a:rPr>
              <a:t>con </a:t>
            </a:r>
            <a:r>
              <a:rPr lang="es-DO" sz="1800" b="1" i="0" u="none" strike="noStrike" baseline="0" dirty="0" smtClean="0">
                <a:solidFill>
                  <a:schemeClr val="tx1"/>
                </a:solidFill>
                <a:effectLst/>
              </a:rPr>
              <a:t>Acceso </a:t>
            </a:r>
            <a:r>
              <a:rPr lang="es-DO" sz="1800" b="1" i="0" u="none" strike="noStrike" baseline="0" dirty="0">
                <a:solidFill>
                  <a:schemeClr val="tx1"/>
                </a:solidFill>
                <a:effectLst/>
              </a:rPr>
              <a:t>a </a:t>
            </a:r>
            <a:r>
              <a:rPr lang="es-DO" sz="1800" b="1" i="0" u="none" strike="noStrike" baseline="0" dirty="0" smtClean="0">
                <a:solidFill>
                  <a:schemeClr val="tx1"/>
                </a:solidFill>
                <a:effectLst/>
              </a:rPr>
              <a:t>Mejores Servicios </a:t>
            </a:r>
            <a:r>
              <a:rPr lang="es-DO" sz="1800" b="1" i="0" u="none" strike="noStrike" baseline="0" dirty="0">
                <a:solidFill>
                  <a:schemeClr val="tx1"/>
                </a:solidFill>
                <a:effectLst/>
              </a:rPr>
              <a:t>de </a:t>
            </a:r>
            <a:r>
              <a:rPr lang="es-DO" sz="1800" b="1" i="0" u="none" strike="noStrike" baseline="0" dirty="0" smtClean="0">
                <a:solidFill>
                  <a:schemeClr val="tx1"/>
                </a:solidFill>
                <a:effectLst/>
              </a:rPr>
              <a:t>Saneamiento</a:t>
            </a:r>
            <a:endParaRPr lang="es-DO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Proporción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Sheet1!$A$67:$A$74</c:f>
              <c:numCache>
                <c:formatCode>General</c:formatCode>
                <c:ptCount val="8"/>
                <c:pt idx="0">
                  <c:v>1991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Sheet1!$B$67:$B$74</c:f>
              <c:numCache>
                <c:formatCode>General</c:formatCode>
                <c:ptCount val="8"/>
                <c:pt idx="0">
                  <c:v>61.1</c:v>
                </c:pt>
                <c:pt idx="1">
                  <c:v>82.7</c:v>
                </c:pt>
                <c:pt idx="7">
                  <c:v>83.5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472357832"/>
        <c:axId val="472358616"/>
      </c:barChart>
      <c:lineChart>
        <c:grouping val="standard"/>
        <c:varyColors val="0"/>
        <c:ser>
          <c:idx val="1"/>
          <c:order val="1"/>
          <c:tx>
            <c:strRef>
              <c:f>Sheet1!$C$27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Sheet1!$A$67:$A$74</c:f>
              <c:numCache>
                <c:formatCode>General</c:formatCode>
                <c:ptCount val="8"/>
                <c:pt idx="0">
                  <c:v>1991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Sheet1!$C$67:$C$74</c:f>
              <c:numCache>
                <c:formatCode>General</c:formatCode>
                <c:ptCount val="8"/>
                <c:pt idx="0">
                  <c:v>80.599999999999994</c:v>
                </c:pt>
                <c:pt idx="1">
                  <c:v>80.599999999999994</c:v>
                </c:pt>
                <c:pt idx="2">
                  <c:v>80.599999999999994</c:v>
                </c:pt>
                <c:pt idx="3">
                  <c:v>80.599999999999994</c:v>
                </c:pt>
                <c:pt idx="4">
                  <c:v>80.599999999999994</c:v>
                </c:pt>
                <c:pt idx="5">
                  <c:v>80.599999999999994</c:v>
                </c:pt>
                <c:pt idx="6">
                  <c:v>80.599999999999994</c:v>
                </c:pt>
                <c:pt idx="7">
                  <c:v>80.599999999999994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357832"/>
        <c:axId val="472358616"/>
      </c:lineChart>
      <c:catAx>
        <c:axId val="47235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472358616"/>
        <c:crosses val="autoZero"/>
        <c:auto val="1"/>
        <c:lblAlgn val="ctr"/>
        <c:lblOffset val="100"/>
        <c:noMultiLvlLbl val="0"/>
      </c:catAx>
      <c:valAx>
        <c:axId val="47235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472357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DO" sz="1800" b="1" i="0" u="none" strike="noStrike" baseline="0" dirty="0" smtClean="0">
                <a:solidFill>
                  <a:schemeClr val="tx1"/>
                </a:solidFill>
                <a:effectLst/>
              </a:rPr>
              <a:t>Meta 1.A: Proporción </a:t>
            </a:r>
            <a:r>
              <a:rPr lang="es-DO" sz="1800" b="1" i="0" u="none" strike="noStrike" baseline="0" dirty="0">
                <a:solidFill>
                  <a:schemeClr val="tx1"/>
                </a:solidFill>
                <a:effectLst/>
              </a:rPr>
              <a:t>de la </a:t>
            </a:r>
            <a:r>
              <a:rPr lang="es-DO" sz="1800" b="1" i="0" u="none" strike="noStrike" baseline="0" dirty="0" smtClean="0">
                <a:solidFill>
                  <a:schemeClr val="tx1"/>
                </a:solidFill>
                <a:effectLst/>
              </a:rPr>
              <a:t>Población </a:t>
            </a:r>
            <a:r>
              <a:rPr lang="es-DO" sz="1800" b="1" i="0" u="none" strike="noStrike" baseline="0" dirty="0">
                <a:solidFill>
                  <a:schemeClr val="tx1"/>
                </a:solidFill>
                <a:effectLst/>
              </a:rPr>
              <a:t>en </a:t>
            </a:r>
            <a:r>
              <a:rPr lang="es-DO" sz="1800" b="1" i="0" u="none" strike="noStrike" baseline="0" dirty="0" smtClean="0">
                <a:solidFill>
                  <a:schemeClr val="tx1"/>
                </a:solidFill>
                <a:effectLst/>
              </a:rPr>
              <a:t>Pobreza Extrema </a:t>
            </a:r>
            <a:r>
              <a:rPr lang="es-DO" sz="1800" b="1" i="0" u="none" strike="noStrike" baseline="0" dirty="0">
                <a:solidFill>
                  <a:schemeClr val="tx1"/>
                </a:solidFill>
                <a:effectLst/>
              </a:rPr>
              <a:t>(%)</a:t>
            </a:r>
            <a:endParaRPr lang="es-DO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Sheet1!$A$3:$A$11</c:f>
              <c:numCache>
                <c:formatCode>General</c:formatCode>
                <c:ptCount val="9"/>
                <c:pt idx="0">
                  <c:v>2000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 formatCode="mmm\-yy">
                  <c:v>41699</c:v>
                </c:pt>
              </c:numCache>
            </c:numRef>
          </c:cat>
          <c:val>
            <c:numRef>
              <c:f>Sheet1!$B$3:$B$11</c:f>
              <c:numCache>
                <c:formatCode>General</c:formatCode>
                <c:ptCount val="9"/>
                <c:pt idx="0">
                  <c:v>8.1</c:v>
                </c:pt>
                <c:pt idx="1">
                  <c:v>13.2</c:v>
                </c:pt>
                <c:pt idx="2">
                  <c:v>13.4</c:v>
                </c:pt>
                <c:pt idx="3">
                  <c:v>11.8</c:v>
                </c:pt>
                <c:pt idx="4">
                  <c:v>11.4</c:v>
                </c:pt>
                <c:pt idx="5">
                  <c:v>10.199999999999999</c:v>
                </c:pt>
                <c:pt idx="6">
                  <c:v>10.5</c:v>
                </c:pt>
                <c:pt idx="7">
                  <c:v>10</c:v>
                </c:pt>
                <c:pt idx="8">
                  <c:v>8.6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Sheet1!$A$3:$A$11</c:f>
              <c:numCache>
                <c:formatCode>General</c:formatCode>
                <c:ptCount val="9"/>
                <c:pt idx="0">
                  <c:v>2000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 formatCode="mmm\-yy">
                  <c:v>41699</c:v>
                </c:pt>
              </c:numCache>
            </c:numRef>
          </c:cat>
          <c:val>
            <c:numRef>
              <c:f>Sheet1!$C$3:$C$11</c:f>
              <c:numCache>
                <c:formatCode>General</c:formatCode>
                <c:ptCount val="9"/>
                <c:pt idx="0">
                  <c:v>5.4</c:v>
                </c:pt>
                <c:pt idx="1">
                  <c:v>5.4</c:v>
                </c:pt>
                <c:pt idx="2">
                  <c:v>5.4</c:v>
                </c:pt>
                <c:pt idx="3">
                  <c:v>5.4</c:v>
                </c:pt>
                <c:pt idx="4">
                  <c:v>5.4</c:v>
                </c:pt>
                <c:pt idx="5">
                  <c:v>5.4</c:v>
                </c:pt>
                <c:pt idx="6">
                  <c:v>5.4</c:v>
                </c:pt>
                <c:pt idx="7">
                  <c:v>5.4</c:v>
                </c:pt>
                <c:pt idx="8">
                  <c:v>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965288"/>
        <c:axId val="386956664"/>
      </c:lineChart>
      <c:catAx>
        <c:axId val="38696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6956664"/>
        <c:crosses val="autoZero"/>
        <c:auto val="1"/>
        <c:lblAlgn val="ctr"/>
        <c:lblOffset val="100"/>
        <c:noMultiLvlLbl val="0"/>
      </c:catAx>
      <c:valAx>
        <c:axId val="38695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696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DO" sz="1800" b="1" i="0" u="none" strike="noStrike" kern="1200" spc="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DO" sz="1800" b="1" i="0" u="none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 1.C: Niños </a:t>
            </a:r>
            <a:r>
              <a:rPr lang="es-DO" sz="1800" b="1" i="0" u="none" strike="noStrike" kern="1200" spc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s-DO" sz="1800" b="1" i="0" u="none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enores </a:t>
            </a:r>
            <a:r>
              <a:rPr lang="es-DO" sz="1800" b="1" i="0" u="none" strike="noStrike" kern="1200" spc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5 años con </a:t>
            </a:r>
            <a:r>
              <a:rPr lang="es-DO" sz="1800" b="1" i="0" u="none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Peso Inferior </a:t>
            </a:r>
            <a:r>
              <a:rPr lang="es-DO" sz="1800" b="1" i="0" u="none" strike="noStrike" kern="1200" spc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</a:t>
            </a:r>
            <a:r>
              <a:rPr lang="es-DO" sz="1800" b="1" i="0" u="none" strike="noStrike" kern="1200" spc="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</a:t>
            </a:r>
            <a:r>
              <a:rPr lang="es-DO" sz="1800" b="1" i="0" u="none" strike="noStrike" kern="1200" spc="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DO" sz="1800" b="1" i="0" u="none" strike="noStrike" kern="1200" spc="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Proporción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Sheet1!$A$28:$A$35</c:f>
              <c:numCache>
                <c:formatCode>General</c:formatCode>
                <c:ptCount val="8"/>
                <c:pt idx="0">
                  <c:v>1991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Sheet1!$B$28:$B$35</c:f>
              <c:numCache>
                <c:formatCode>General</c:formatCode>
                <c:ptCount val="8"/>
                <c:pt idx="0">
                  <c:v>10.4</c:v>
                </c:pt>
                <c:pt idx="1">
                  <c:v>3.1</c:v>
                </c:pt>
                <c:pt idx="7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386962544"/>
        <c:axId val="386966072"/>
      </c:barChart>
      <c:lineChart>
        <c:grouping val="standard"/>
        <c:varyColors val="0"/>
        <c:ser>
          <c:idx val="1"/>
          <c:order val="1"/>
          <c:tx>
            <c:strRef>
              <c:f>Sheet1!$C$27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Sheet1!$A$28:$A$35</c:f>
              <c:numCache>
                <c:formatCode>General</c:formatCode>
                <c:ptCount val="8"/>
                <c:pt idx="0">
                  <c:v>1991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Sheet1!$C$28:$C$35</c:f>
              <c:numCache>
                <c:formatCode>General</c:formatCode>
                <c:ptCount val="8"/>
                <c:pt idx="0">
                  <c:v>5.2</c:v>
                </c:pt>
                <c:pt idx="1">
                  <c:v>5.2</c:v>
                </c:pt>
                <c:pt idx="2">
                  <c:v>5.2</c:v>
                </c:pt>
                <c:pt idx="3">
                  <c:v>5.2</c:v>
                </c:pt>
                <c:pt idx="4">
                  <c:v>5.2</c:v>
                </c:pt>
                <c:pt idx="5">
                  <c:v>5.2</c:v>
                </c:pt>
                <c:pt idx="6">
                  <c:v>5.2</c:v>
                </c:pt>
                <c:pt idx="7">
                  <c:v>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962544"/>
        <c:axId val="386966072"/>
      </c:lineChart>
      <c:catAx>
        <c:axId val="38696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6966072"/>
        <c:crosses val="autoZero"/>
        <c:auto val="1"/>
        <c:lblAlgn val="ctr"/>
        <c:lblOffset val="100"/>
        <c:noMultiLvlLbl val="0"/>
      </c:catAx>
      <c:valAx>
        <c:axId val="38696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38696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</cdr:x>
      <cdr:y>0.94305</cdr:y>
    </cdr:from>
    <cdr:to>
      <cdr:x>1</cdr:x>
      <cdr:y>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6667500" y="6297999"/>
          <a:ext cx="57912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D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Fuente: ENDESA</a:t>
          </a:r>
          <a:endParaRPr lang="es-DO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0.9429</cdr:y>
    </cdr:from>
    <cdr:to>
      <cdr:x>1</cdr:x>
      <cdr:y>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92100" y="4637901"/>
          <a:ext cx="57912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Fuente: ENDESA</a:t>
          </a:r>
          <a:endParaRPr lang="es-DO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2EA41-591F-42C3-8BC6-D635EC7FB133}" type="datetimeFigureOut">
              <a:rPr lang="es-DO" smtClean="0"/>
              <a:t>22/4/15</a:t>
            </a:fld>
            <a:endParaRPr lang="es-D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C402-778A-452E-B210-D0312DF81D4A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4811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B1F0E-54C8-49A7-9A07-F83D323F5CF0}" type="slidenum">
              <a:rPr lang="es-DO" smtClean="0"/>
              <a:t>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2412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B1F0E-54C8-49A7-9A07-F83D323F5CF0}" type="slidenum">
              <a:rPr lang="es-DO" smtClean="0"/>
              <a:t>10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2707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6080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1627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35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45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7246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8321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4418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470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323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702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9444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CF9E7-ECBE-4D39-9679-277E0030E365}" type="datetimeFigureOut">
              <a:rPr lang="es-DO" smtClean="0"/>
              <a:t>22/4/15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FE78C-7FC2-461C-BD52-D1C00B5AB5F4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2793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/events/motherearthday/2015/sgmessage.s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ootprintnetwork.org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s-05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915431" y="470050"/>
            <a:ext cx="7158505" cy="543444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n-US" sz="4000" b="1" dirty="0"/>
          </a:p>
          <a:p>
            <a:pPr algn="ctr">
              <a:buNone/>
            </a:pP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Día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de la Tierra 2015</a:t>
            </a:r>
          </a:p>
          <a:p>
            <a:pPr algn="ctr">
              <a:buNone/>
            </a:pP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Desarrollo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sostenible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cambio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climático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María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Eugenia Morales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FUNGLODE – 22 de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abril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de 2015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904497"/>
            <a:ext cx="1904499" cy="704240"/>
          </a:xfrm>
          <a:prstGeom prst="rect">
            <a:avLst/>
          </a:prstGeom>
          <a:solidFill>
            <a:srgbClr val="9ED6F1"/>
          </a:solidFill>
        </p:spPr>
      </p:pic>
      <p:pic>
        <p:nvPicPr>
          <p:cNvPr id="6" name="Picture 3" descr="D:\Users\Michelle.Rivas\Desktop\PNUD Logo (PNG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94" y="1"/>
            <a:ext cx="742206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565822"/>
              </p:ext>
            </p:extLst>
          </p:nvPr>
        </p:nvGraphicFramePr>
        <p:xfrm>
          <a:off x="590550" y="2880420"/>
          <a:ext cx="7286626" cy="3140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3264"/>
                <a:gridCol w="1473362"/>
              </a:tblGrid>
              <a:tr h="1046956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DO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1.A: </a:t>
                      </a:r>
                      <a:r>
                        <a:rPr lang="es-DO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Reducir a la mitad, entre 1990 y 2015, la proporción de la población por debajo de la línea nacional de extrema pobreza.</a:t>
                      </a:r>
                      <a:endParaRPr lang="es-DO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D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6956">
                <a:tc>
                  <a:txBody>
                    <a:bodyPr/>
                    <a:lstStyle/>
                    <a:p>
                      <a:pPr algn="just"/>
                      <a:r>
                        <a:rPr lang="es-DO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1.B:</a:t>
                      </a:r>
                      <a:r>
                        <a:rPr lang="es-DO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Lograr el empleo pleno y productivo y el trabajo decente para todos, incluidas las mujeres y los jóvenes.</a:t>
                      </a:r>
                      <a:endParaRPr lang="es-DO" sz="1400" b="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D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6956">
                <a:tc>
                  <a:txBody>
                    <a:bodyPr/>
                    <a:lstStyle/>
                    <a:p>
                      <a:pPr algn="just"/>
                      <a:r>
                        <a:rPr lang="es-DO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1.C:</a:t>
                      </a:r>
                      <a:r>
                        <a:rPr lang="es-DO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Reducir a la mitad, entre 1990 y 2015, la proporción de personas que padecen hambre.</a:t>
                      </a:r>
                      <a:endParaRPr lang="es-DO" sz="1400" b="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D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748463" y="3068960"/>
            <a:ext cx="733425" cy="6953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350"/>
          </a:p>
        </p:txBody>
      </p:sp>
      <p:sp>
        <p:nvSpPr>
          <p:cNvPr id="12" name="Oval 11"/>
          <p:cNvSpPr/>
          <p:nvPr/>
        </p:nvSpPr>
        <p:spPr>
          <a:xfrm>
            <a:off x="6743700" y="4111949"/>
            <a:ext cx="733425" cy="6953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350"/>
          </a:p>
        </p:txBody>
      </p:sp>
      <p:sp>
        <p:nvSpPr>
          <p:cNvPr id="13" name="Oval 12"/>
          <p:cNvSpPr/>
          <p:nvPr/>
        </p:nvSpPr>
        <p:spPr>
          <a:xfrm>
            <a:off x="6748463" y="5154937"/>
            <a:ext cx="733425" cy="6953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" y="1124744"/>
            <a:ext cx="835648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/>
              <a:t>Objetivo</a:t>
            </a:r>
            <a:r>
              <a:rPr lang="en-US" sz="2800" dirty="0"/>
              <a:t> 1: </a:t>
            </a:r>
            <a:r>
              <a:rPr lang="es-DO" sz="2800" dirty="0"/>
              <a:t>Erradicar la Pobreza </a:t>
            </a:r>
            <a:r>
              <a:rPr lang="es-DO" sz="2800" dirty="0" smtClean="0"/>
              <a:t>Extrema </a:t>
            </a:r>
            <a:r>
              <a:rPr lang="es-DO" sz="2800" dirty="0"/>
              <a:t>y el Hambre</a:t>
            </a:r>
          </a:p>
        </p:txBody>
      </p:sp>
      <p:pic>
        <p:nvPicPr>
          <p:cNvPr id="14" name="Picture 13" descr="POBREZA+Y+HAMB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489" y="1144451"/>
            <a:ext cx="787511" cy="70530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23528" y="188640"/>
            <a:ext cx="67687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/>
              <a:t>Avances</a:t>
            </a:r>
            <a:r>
              <a:rPr lang="en-US" sz="2800" b="1" dirty="0" smtClean="0"/>
              <a:t> ODM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República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Dominicana</a:t>
            </a:r>
            <a:endParaRPr lang="es-DO" sz="2800" b="1" dirty="0"/>
          </a:p>
        </p:txBody>
      </p:sp>
    </p:spTree>
    <p:extLst>
      <p:ext uri="{BB962C8B-B14F-4D97-AF65-F5344CB8AC3E}">
        <p14:creationId xmlns:p14="http://schemas.microsoft.com/office/powerpoint/2010/main" val="22160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124744"/>
            <a:ext cx="835648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/>
              <a:t>Objetivo</a:t>
            </a:r>
            <a:r>
              <a:rPr lang="en-US" sz="2800" dirty="0"/>
              <a:t> 1: </a:t>
            </a:r>
            <a:r>
              <a:rPr lang="es-DO" sz="2800" dirty="0"/>
              <a:t>Erradicar la Pobreza </a:t>
            </a:r>
            <a:r>
              <a:rPr lang="es-DO" sz="2800" dirty="0" smtClean="0"/>
              <a:t>Extrema </a:t>
            </a:r>
            <a:r>
              <a:rPr lang="es-DO" sz="2800" dirty="0"/>
              <a:t>y el Hambre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0" y="2362200"/>
          <a:ext cx="4688499" cy="324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781550" y="2343150"/>
          <a:ext cx="4238625" cy="337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550545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Fuente: </a:t>
            </a:r>
            <a:r>
              <a:rPr lang="en-US" sz="900" dirty="0" err="1"/>
              <a:t>Ministerio</a:t>
            </a:r>
            <a:r>
              <a:rPr lang="en-US" sz="900" dirty="0"/>
              <a:t> de </a:t>
            </a:r>
            <a:r>
              <a:rPr lang="en-US" sz="900" dirty="0" err="1"/>
              <a:t>Economía</a:t>
            </a:r>
            <a:r>
              <a:rPr lang="en-US" sz="900" dirty="0"/>
              <a:t>, </a:t>
            </a:r>
            <a:r>
              <a:rPr lang="en-US" sz="900" dirty="0" err="1"/>
              <a:t>Planificación</a:t>
            </a:r>
            <a:r>
              <a:rPr lang="en-US" sz="900" dirty="0"/>
              <a:t> y </a:t>
            </a:r>
            <a:r>
              <a:rPr lang="en-US" sz="900" dirty="0" err="1"/>
              <a:t>Desarrollo</a:t>
            </a:r>
            <a:r>
              <a:rPr lang="en-US" sz="900" dirty="0"/>
              <a:t> </a:t>
            </a:r>
            <a:endParaRPr lang="es-DO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505450"/>
            <a:ext cx="434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Fuente: ENDESA</a:t>
            </a:r>
            <a:endParaRPr lang="es-DO" sz="900" dirty="0"/>
          </a:p>
        </p:txBody>
      </p:sp>
      <p:pic>
        <p:nvPicPr>
          <p:cNvPr id="11" name="Picture 10" descr="POBREZA+Y+HAMB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489" y="1144451"/>
            <a:ext cx="787511" cy="7053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3528" y="188640"/>
            <a:ext cx="67687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/>
              <a:t>Avances</a:t>
            </a:r>
            <a:r>
              <a:rPr lang="en-US" sz="2800" b="1" dirty="0" smtClean="0"/>
              <a:t> ODM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República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Dominicana</a:t>
            </a:r>
            <a:endParaRPr lang="es-DO" sz="2800" b="1" dirty="0"/>
          </a:p>
        </p:txBody>
      </p:sp>
    </p:spTree>
    <p:extLst>
      <p:ext uri="{BB962C8B-B14F-4D97-AF65-F5344CB8AC3E}">
        <p14:creationId xmlns:p14="http://schemas.microsoft.com/office/powerpoint/2010/main" val="29001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Un Nuevo </a:t>
            </a:r>
            <a:r>
              <a:rPr lang="en-US" sz="2800" b="1" dirty="0" err="1" smtClean="0"/>
              <a:t>acuerdo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Objetivos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Desarrollo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Sostenible</a:t>
            </a:r>
            <a:endParaRPr lang="es-DO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855365"/>
            <a:ext cx="4525963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88" y="5373216"/>
            <a:ext cx="22479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El </a:t>
            </a:r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automático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inevitable.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inversiones</a:t>
            </a:r>
            <a:r>
              <a:rPr lang="en-US" dirty="0" smtClean="0"/>
              <a:t> </a:t>
            </a:r>
            <a:r>
              <a:rPr lang="en-US" dirty="0" err="1" smtClean="0"/>
              <a:t>realizadas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protección</a:t>
            </a:r>
            <a:r>
              <a:rPr lang="en-US" dirty="0" smtClean="0"/>
              <a:t> social y </a:t>
            </a:r>
            <a:r>
              <a:rPr lang="en-US" dirty="0" err="1" smtClean="0"/>
              <a:t>lucha</a:t>
            </a:r>
            <a:r>
              <a:rPr lang="en-US" dirty="0" smtClean="0"/>
              <a:t> contra la </a:t>
            </a:r>
            <a:r>
              <a:rPr lang="en-US" dirty="0" err="1" smtClean="0"/>
              <a:t>pobreza</a:t>
            </a:r>
            <a:r>
              <a:rPr lang="en-US" dirty="0" smtClean="0"/>
              <a:t> 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desvanecer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s-DO" dirty="0" smtClean="0"/>
              <a:t>La sostenibilidad ambiental y el cambio climático no son cuestiones meramente de importancia para los sectores medioambientales sino para todos los hacedores de política, ya que son cuestiones intrínsecamente ligadas al desarrollo de las naciones.</a:t>
            </a:r>
          </a:p>
          <a:p>
            <a:pPr marL="0" indent="0">
              <a:buNone/>
            </a:pPr>
            <a:endParaRPr lang="es-DO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Plan </a:t>
            </a:r>
            <a:r>
              <a:rPr lang="en-US" sz="3200" b="1" dirty="0" err="1" smtClean="0"/>
              <a:t>Estratégico</a:t>
            </a:r>
            <a:r>
              <a:rPr lang="en-US" sz="3200" b="1" dirty="0" smtClean="0"/>
              <a:t> PNUD 2014 - 2017</a:t>
            </a:r>
            <a:endParaRPr lang="es-DO" sz="3200" b="1" dirty="0"/>
          </a:p>
        </p:txBody>
      </p:sp>
    </p:spTree>
    <p:extLst>
      <p:ext uri="{BB962C8B-B14F-4D97-AF65-F5344CB8AC3E}">
        <p14:creationId xmlns:p14="http://schemas.microsoft.com/office/powerpoint/2010/main" val="39554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Plan </a:t>
            </a:r>
            <a:r>
              <a:rPr lang="en-US" sz="3200" b="1" dirty="0" err="1" smtClean="0"/>
              <a:t>Estratégico</a:t>
            </a:r>
            <a:r>
              <a:rPr lang="en-US" sz="3200" b="1" dirty="0" smtClean="0"/>
              <a:t> PNUD 2014 - 2017</a:t>
            </a:r>
            <a:endParaRPr lang="es-DO" sz="3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-46856" y="1477034"/>
            <a:ext cx="6419056" cy="4904294"/>
            <a:chOff x="2267744" y="1556792"/>
            <a:chExt cx="6419056" cy="490429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569187"/>
              <a:ext cx="5832648" cy="489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156176" y="1556792"/>
              <a:ext cx="2530624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/>
            </a:p>
          </p:txBody>
        </p:sp>
      </p:grpSp>
      <p:sp>
        <p:nvSpPr>
          <p:cNvPr id="9" name="Rectangle 8"/>
          <p:cNvSpPr/>
          <p:nvPr/>
        </p:nvSpPr>
        <p:spPr>
          <a:xfrm>
            <a:off x="5652120" y="1322003"/>
            <a:ext cx="3518048" cy="563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s-ES_tradnl" sz="2400" kern="100" spc="-15" dirty="0" smtClean="0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El </a:t>
            </a:r>
            <a:r>
              <a:rPr lang="es-ES_tradnl" sz="2400" kern="100" spc="-15" dirty="0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PNUD contribuye con el desarrollo sostenible promoviendo el mantenimiento y protección del capital natural, el desarrollo de estrategias bajas en carbono y la resiliencia humana, ambiental y económica frente a riesgos y la amenaza del cambio climático.  </a:t>
            </a:r>
            <a:r>
              <a:rPr lang="en-US" sz="2400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DO" sz="2400" kern="10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DO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4"/>
            <a:ext cx="6965490" cy="499478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Plan </a:t>
            </a:r>
            <a:r>
              <a:rPr lang="en-US" sz="3200" b="1" dirty="0" err="1" smtClean="0"/>
              <a:t>Estratégico</a:t>
            </a:r>
            <a:r>
              <a:rPr lang="en-US" sz="3200" b="1" dirty="0" smtClean="0"/>
              <a:t> PNUD 2014 - 2017</a:t>
            </a:r>
            <a:endParaRPr lang="es-DO" sz="3200" b="1" dirty="0"/>
          </a:p>
        </p:txBody>
      </p:sp>
    </p:spTree>
    <p:extLst>
      <p:ext uri="{BB962C8B-B14F-4D97-AF65-F5344CB8AC3E}">
        <p14:creationId xmlns:p14="http://schemas.microsoft.com/office/powerpoint/2010/main" val="21352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mplates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1050454"/>
            <a:ext cx="7128792" cy="28357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DO" dirty="0"/>
              <a:t>«Las grandes decisiones que tenemos por delante no corresponden solo a los legisladores y los dirigentes mundiales. Hoy, en este Día de la Madre Tierra, hago un llamamiento para que todos nosotros seamos conscientes de las consecuencias que tienen nuestras decisiones sobre el planeta y lo que supondrán para las generaciones futuras.»</a:t>
            </a:r>
          </a:p>
          <a:p>
            <a:pPr algn="r"/>
            <a:r>
              <a:rPr lang="es-DO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Mensaje </a:t>
            </a:r>
            <a:r>
              <a:rPr lang="es-DO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del Secretario General, </a:t>
            </a:r>
            <a:r>
              <a:rPr lang="es-DO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Ban</a:t>
            </a:r>
            <a:r>
              <a:rPr lang="es-DO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 Ki-</a:t>
            </a:r>
            <a:r>
              <a:rPr lang="es-DO" dirty="0" err="1">
                <a:solidFill>
                  <a:schemeClr val="accent1">
                    <a:lumMod val="75000"/>
                  </a:schemeClr>
                </a:solidFill>
                <a:hlinkClick r:id="rId3"/>
              </a:rPr>
              <a:t>moon</a:t>
            </a:r>
            <a:endParaRPr lang="es-DO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6002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80" y="4405083"/>
            <a:ext cx="6130948" cy="2264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980728"/>
            <a:ext cx="1828800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258113"/>
            <a:ext cx="2079627" cy="1287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364" y="2190403"/>
            <a:ext cx="2247900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825" y="1371253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79" r="28441"/>
          <a:stretch/>
        </p:blipFill>
        <p:spPr bwMode="auto">
          <a:xfrm>
            <a:off x="-5303520" y="188640"/>
            <a:ext cx="82296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7" y="557808"/>
            <a:ext cx="6929837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Río </a:t>
            </a:r>
            <a:r>
              <a:rPr lang="en-US" sz="2800" b="1" dirty="0"/>
              <a:t>+ 20: </a:t>
            </a:r>
            <a:r>
              <a:rPr lang="en-US" sz="2800" b="1" dirty="0" err="1" smtClean="0"/>
              <a:t>deuda</a:t>
            </a:r>
            <a:r>
              <a:rPr lang="en-US" sz="2800" b="1" dirty="0" smtClean="0"/>
              <a:t> con el </a:t>
            </a:r>
            <a:r>
              <a:rPr lang="en-US" sz="2800" b="1" dirty="0" err="1" smtClean="0"/>
              <a:t>desarrollo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sostenible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s-DO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9" y="2094384"/>
            <a:ext cx="4181555" cy="3500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402" y="3629494"/>
            <a:ext cx="3920068" cy="1975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6809" y="6309320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5"/>
              </a:rPr>
              <a:t>www.footprintnetwork.org</a:t>
            </a:r>
            <a:r>
              <a:rPr lang="en-US" sz="1400" dirty="0" smtClean="0"/>
              <a:t> </a:t>
            </a:r>
            <a:endParaRPr lang="es-DO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5798382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Huella</a:t>
            </a:r>
            <a:r>
              <a:rPr lang="en-US" sz="1400" dirty="0" smtClean="0"/>
              <a:t> </a:t>
            </a:r>
            <a:r>
              <a:rPr lang="en-US" sz="1400" dirty="0" err="1" smtClean="0"/>
              <a:t>ecológica</a:t>
            </a:r>
            <a:r>
              <a:rPr lang="en-US" sz="1400" dirty="0" smtClean="0"/>
              <a:t> </a:t>
            </a:r>
            <a:r>
              <a:rPr lang="en-US" sz="1400" dirty="0" err="1" smtClean="0"/>
              <a:t>mundial</a:t>
            </a:r>
            <a:r>
              <a:rPr lang="en-US" sz="1400" dirty="0" smtClean="0"/>
              <a:t>				 </a:t>
            </a:r>
            <a:r>
              <a:rPr lang="en-US" sz="1400" dirty="0" err="1" smtClean="0"/>
              <a:t>Huella</a:t>
            </a:r>
            <a:r>
              <a:rPr lang="en-US" sz="1400" dirty="0" smtClean="0"/>
              <a:t> </a:t>
            </a:r>
            <a:r>
              <a:rPr lang="en-US" sz="1400" dirty="0" err="1" smtClean="0"/>
              <a:t>ecológica</a:t>
            </a:r>
            <a:r>
              <a:rPr lang="en-US" sz="1400" dirty="0" smtClean="0"/>
              <a:t> </a:t>
            </a:r>
            <a:r>
              <a:rPr lang="en-US" sz="1400" dirty="0" err="1" smtClean="0"/>
              <a:t>República</a:t>
            </a:r>
            <a:r>
              <a:rPr lang="en-US" sz="1400" dirty="0" smtClean="0"/>
              <a:t> </a:t>
            </a:r>
            <a:r>
              <a:rPr lang="en-US" sz="1400" dirty="0" err="1" smtClean="0"/>
              <a:t>Dominicana</a:t>
            </a:r>
            <a:endParaRPr lang="es-DO" sz="1400" dirty="0"/>
          </a:p>
        </p:txBody>
      </p:sp>
      <p:sp>
        <p:nvSpPr>
          <p:cNvPr id="13" name="Rectangle 12"/>
          <p:cNvSpPr/>
          <p:nvPr/>
        </p:nvSpPr>
        <p:spPr>
          <a:xfrm>
            <a:off x="7956376" y="3717032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Rectangle 13"/>
          <p:cNvSpPr/>
          <p:nvPr/>
        </p:nvSpPr>
        <p:spPr>
          <a:xfrm>
            <a:off x="8172400" y="4149080"/>
            <a:ext cx="535691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b="1" dirty="0" err="1" smtClean="0">
                <a:solidFill>
                  <a:schemeClr val="tx1"/>
                </a:solidFill>
              </a:rPr>
              <a:t>Huella</a:t>
            </a:r>
            <a:r>
              <a:rPr lang="en-US" sz="700" b="1" dirty="0" smtClean="0">
                <a:solidFill>
                  <a:schemeClr val="tx1"/>
                </a:solidFill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</a:rPr>
              <a:t>Ecológica</a:t>
            </a:r>
            <a:endParaRPr lang="en-US" sz="700" b="1" dirty="0" smtClean="0">
              <a:solidFill>
                <a:schemeClr val="tx1"/>
              </a:solidFill>
            </a:endParaRPr>
          </a:p>
          <a:p>
            <a:pPr algn="ctr"/>
            <a:endParaRPr lang="en-US" sz="700" b="1" dirty="0" smtClean="0">
              <a:solidFill>
                <a:schemeClr val="tx1"/>
              </a:solidFill>
            </a:endParaRPr>
          </a:p>
          <a:p>
            <a:pPr algn="ctr"/>
            <a:endParaRPr lang="en-US" sz="700" b="1" dirty="0">
              <a:solidFill>
                <a:schemeClr val="tx1"/>
              </a:solidFill>
            </a:endParaRPr>
          </a:p>
          <a:p>
            <a:pPr algn="ctr"/>
            <a:r>
              <a:rPr lang="en-US" sz="700" b="1" dirty="0" err="1" smtClean="0">
                <a:solidFill>
                  <a:schemeClr val="tx1"/>
                </a:solidFill>
              </a:rPr>
              <a:t>Biocapacidad</a:t>
            </a:r>
            <a:endParaRPr lang="es-DO" sz="7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8226" y="3929336"/>
            <a:ext cx="164026" cy="1293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700" b="1" dirty="0" err="1" smtClean="0">
                <a:solidFill>
                  <a:schemeClr val="tx1"/>
                </a:solidFill>
              </a:rPr>
              <a:t>Hectáreas</a:t>
            </a:r>
            <a:r>
              <a:rPr lang="en-US" sz="700" b="1" dirty="0" smtClean="0">
                <a:solidFill>
                  <a:schemeClr val="tx1"/>
                </a:solidFill>
              </a:rPr>
              <a:t> </a:t>
            </a:r>
            <a:r>
              <a:rPr lang="en-US" sz="700" b="1" dirty="0" err="1" smtClean="0">
                <a:solidFill>
                  <a:schemeClr val="tx1"/>
                </a:solidFill>
              </a:rPr>
              <a:t>globales</a:t>
            </a:r>
            <a:r>
              <a:rPr lang="en-US" sz="700" b="1" dirty="0" smtClean="0">
                <a:solidFill>
                  <a:schemeClr val="tx1"/>
                </a:solidFill>
              </a:rPr>
              <a:t> per capita</a:t>
            </a:r>
            <a:endParaRPr lang="es-DO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44071" y="188640"/>
            <a:ext cx="7199929" cy="6408712"/>
          </a:xfrm>
        </p:spPr>
        <p:txBody>
          <a:bodyPr>
            <a:noAutofit/>
          </a:bodyPr>
          <a:lstStyle/>
          <a:p>
            <a:r>
              <a:rPr lang="es-DO" sz="1800" dirty="0" smtClean="0"/>
              <a:t>Desde 1980 … </a:t>
            </a:r>
            <a:r>
              <a:rPr lang="es-DO" sz="1800" b="1" dirty="0" smtClean="0"/>
              <a:t>ENORME AVANCE desarrollo humano</a:t>
            </a:r>
            <a:r>
              <a:rPr lang="es-DO" sz="1800" dirty="0" smtClean="0"/>
              <a:t>: los </a:t>
            </a:r>
            <a:r>
              <a:rPr lang="es-DO" sz="1800" dirty="0"/>
              <a:t>países que estaban clasificados con el 25% más bajo del Índice de Desarrollo Humano mejoraron sus coeficientes en un </a:t>
            </a:r>
            <a:r>
              <a:rPr lang="es-DO" sz="1800" dirty="0" smtClean="0"/>
              <a:t>82</a:t>
            </a:r>
            <a:r>
              <a:rPr lang="es-DO" sz="1800" dirty="0"/>
              <a:t>%, el </a:t>
            </a:r>
            <a:r>
              <a:rPr lang="es-DO" sz="1800" u="sng" dirty="0"/>
              <a:t>doble de la media mundial</a:t>
            </a:r>
            <a:r>
              <a:rPr lang="es-DO" sz="1800" dirty="0" smtClean="0"/>
              <a:t>.</a:t>
            </a:r>
          </a:p>
          <a:p>
            <a:pPr marL="0" indent="0">
              <a:buNone/>
            </a:pPr>
            <a:endParaRPr lang="es-DO" sz="1800" dirty="0"/>
          </a:p>
          <a:p>
            <a:r>
              <a:rPr lang="es-DO" sz="1800" dirty="0" smtClean="0"/>
              <a:t>De mantenerse este ritmo … para mediados S. XXI </a:t>
            </a:r>
            <a:r>
              <a:rPr lang="es-DO" sz="1800" dirty="0"/>
              <a:t>la mayoría de estos países lograría niveles iguales o mejores a los que ahora disfrutan los que están en el 25% más alto</a:t>
            </a:r>
            <a:r>
              <a:rPr lang="es-DO" sz="1800" dirty="0" smtClean="0"/>
              <a:t>.</a:t>
            </a:r>
          </a:p>
          <a:p>
            <a:endParaRPr lang="es-DO" sz="1800" dirty="0"/>
          </a:p>
          <a:p>
            <a:r>
              <a:rPr lang="es-DO" sz="1800" dirty="0" smtClean="0"/>
              <a:t>Pero …  </a:t>
            </a:r>
            <a:r>
              <a:rPr lang="es-DO" sz="1800" dirty="0" smtClean="0">
                <a:sym typeface="Wingdings" panose="05000000000000000000" pitchFamily="2" charset="2"/>
              </a:rPr>
              <a:t> aumento del ingreso asociado  con deterioro ambiental </a:t>
            </a:r>
          </a:p>
          <a:p>
            <a:pPr marL="0" indent="0">
              <a:buNone/>
            </a:pPr>
            <a:r>
              <a:rPr lang="en-US" sz="1800" dirty="0" smtClean="0"/>
              <a:t> 	   </a:t>
            </a:r>
            <a:r>
              <a:rPr lang="es-DO" sz="1800" dirty="0" smtClean="0">
                <a:sym typeface="Wingdings" panose="05000000000000000000" pitchFamily="2" charset="2"/>
              </a:rPr>
              <a:t> distribución del ingreso empeoró en muchos países</a:t>
            </a: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s-DO" sz="1800" dirty="0">
                <a:sym typeface="Wingdings" panose="05000000000000000000" pitchFamily="2" charset="2"/>
              </a:rPr>
              <a:t> </a:t>
            </a:r>
            <a:r>
              <a:rPr lang="es-DO" sz="1800" dirty="0" smtClean="0">
                <a:sym typeface="Wingdings" panose="05000000000000000000" pitchFamily="2" charset="2"/>
              </a:rPr>
              <a:t>   desarrollo humano no siempre asociado con       	   	        empoderamiento humano</a:t>
            </a:r>
          </a:p>
          <a:p>
            <a:pPr marL="0" indent="0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s-DO" sz="1800" dirty="0" smtClean="0"/>
              <a:t>Los </a:t>
            </a:r>
            <a:r>
              <a:rPr lang="es-DO" sz="1800" dirty="0"/>
              <a:t>efectos del cambio climático podrían frustrar el progreso en los </a:t>
            </a:r>
            <a:r>
              <a:rPr lang="es-DO" sz="1800" dirty="0" smtClean="0"/>
              <a:t>lugares </a:t>
            </a:r>
            <a:r>
              <a:rPr lang="es-DO" sz="1800" dirty="0"/>
              <a:t>menos desarrollados del </a:t>
            </a:r>
            <a:r>
              <a:rPr lang="es-DO" sz="1800" dirty="0" smtClean="0"/>
              <a:t>mundo y los más vulnerables.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algn="just"/>
            <a:r>
              <a:rPr lang="es-DO" sz="1800" dirty="0" smtClean="0"/>
              <a:t>Se requieren </a:t>
            </a:r>
            <a:r>
              <a:rPr lang="es-DO" sz="1800" dirty="0"/>
              <a:t>medidas urgentes para frenar el cambio climático, impedir que continúe la degradación y </a:t>
            </a:r>
            <a:r>
              <a:rPr lang="es-DO" sz="1800" dirty="0" smtClean="0"/>
              <a:t>reducir las </a:t>
            </a:r>
            <a:r>
              <a:rPr lang="es-DO" sz="1800" dirty="0"/>
              <a:t>desigualdades, debido a que el deterioro ambiental amenaza con </a:t>
            </a:r>
            <a:r>
              <a:rPr lang="es-DO" sz="1800" dirty="0" smtClean="0"/>
              <a:t>reversar </a:t>
            </a:r>
            <a:r>
              <a:rPr lang="es-DO" sz="1800" dirty="0"/>
              <a:t>los progresos recientes logrados en el desarrollo humano para los más pobres del </a:t>
            </a:r>
            <a:r>
              <a:rPr lang="es-DO" sz="1800" dirty="0" smtClean="0"/>
              <a:t>mundo</a:t>
            </a:r>
            <a:endParaRPr lang="es-DO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" y="332656"/>
            <a:ext cx="1922784" cy="2307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979712" y="4290012"/>
            <a:ext cx="7092280" cy="867180"/>
          </a:xfrm>
          <a:prstGeom prst="round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455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457200" y="561193"/>
            <a:ext cx="8229600" cy="1029482"/>
          </a:xfrm>
          <a:prstGeom prst="rect">
            <a:avLst/>
          </a:prstGeom>
          <a:solidFill>
            <a:srgbClr val="CFE7F2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tx1"/>
                </a:solidFill>
                <a:latin typeface="Calibri" charset="0"/>
              </a:rPr>
              <a:t>PRIORIDADES NACIONALES DE DESARROLLO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libri" charset="0"/>
              </a:rPr>
              <a:t>Ley 01-12 </a:t>
            </a:r>
            <a:endParaRPr lang="en-US" sz="28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8" name="Straight Connector 3"/>
          <p:cNvSpPr/>
          <p:nvPr/>
        </p:nvSpPr>
        <p:spPr>
          <a:xfrm>
            <a:off x="4624388" y="3962400"/>
            <a:ext cx="3595687" cy="488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33688"/>
                </a:lnTo>
                <a:lnTo>
                  <a:pt x="3596752" y="333688"/>
                </a:lnTo>
                <a:lnTo>
                  <a:pt x="3596752" y="489659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4"/>
          <p:cNvSpPr/>
          <p:nvPr/>
        </p:nvSpPr>
        <p:spPr>
          <a:xfrm>
            <a:off x="4624388" y="3962400"/>
            <a:ext cx="1385887" cy="4778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2377"/>
                </a:lnTo>
                <a:lnTo>
                  <a:pt x="1385765" y="322377"/>
                </a:lnTo>
                <a:lnTo>
                  <a:pt x="1385765" y="478347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aight Connector 5"/>
          <p:cNvSpPr/>
          <p:nvPr/>
        </p:nvSpPr>
        <p:spPr>
          <a:xfrm>
            <a:off x="3551238" y="3962400"/>
            <a:ext cx="1073150" cy="488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73323" y="0"/>
                </a:moveTo>
                <a:lnTo>
                  <a:pt x="1073323" y="333688"/>
                </a:lnTo>
                <a:lnTo>
                  <a:pt x="0" y="333688"/>
                </a:lnTo>
                <a:lnTo>
                  <a:pt x="0" y="489659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Straight Connector 6"/>
          <p:cNvSpPr/>
          <p:nvPr/>
        </p:nvSpPr>
        <p:spPr>
          <a:xfrm>
            <a:off x="1292225" y="3962400"/>
            <a:ext cx="3332163" cy="4968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30989" y="0"/>
                </a:moveTo>
                <a:lnTo>
                  <a:pt x="3330989" y="340691"/>
                </a:lnTo>
                <a:lnTo>
                  <a:pt x="0" y="340691"/>
                </a:lnTo>
                <a:lnTo>
                  <a:pt x="0" y="496661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1593850" y="2243138"/>
            <a:ext cx="6061075" cy="1719262"/>
          </a:xfrm>
          <a:prstGeom prst="roundRect">
            <a:avLst>
              <a:gd name="adj" fmla="val 10000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5"/>
          <p:cNvSpPr/>
          <p:nvPr/>
        </p:nvSpPr>
        <p:spPr>
          <a:xfrm>
            <a:off x="290513" y="4459288"/>
            <a:ext cx="2005012" cy="1543050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ounded Rectangle 19"/>
          <p:cNvSpPr/>
          <p:nvPr/>
        </p:nvSpPr>
        <p:spPr>
          <a:xfrm>
            <a:off x="2668588" y="4451350"/>
            <a:ext cx="1763712" cy="1358900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Rounded Rectangle 23"/>
          <p:cNvSpPr/>
          <p:nvPr/>
        </p:nvSpPr>
        <p:spPr>
          <a:xfrm>
            <a:off x="4857750" y="4440238"/>
            <a:ext cx="2303463" cy="1757362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ounded Rectangle 27"/>
          <p:cNvSpPr/>
          <p:nvPr/>
        </p:nvSpPr>
        <p:spPr>
          <a:xfrm>
            <a:off x="7485063" y="4451350"/>
            <a:ext cx="1471612" cy="1571625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1"/>
          <p:cNvGrpSpPr/>
          <p:nvPr/>
        </p:nvGrpSpPr>
        <p:grpSpPr>
          <a:xfrm>
            <a:off x="332066" y="1706563"/>
            <a:ext cx="8666162" cy="4668837"/>
            <a:chOff x="477838" y="1706563"/>
            <a:chExt cx="8666162" cy="4668837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763688" y="2348880"/>
              <a:ext cx="6076975" cy="1791320"/>
              <a:chOff x="1474890" y="1212851"/>
              <a:chExt cx="6078111" cy="179095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492380" y="1284894"/>
                <a:ext cx="6060621" cy="1718908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75000"/>
                  <a:alpha val="97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Rounded Rectangle 9"/>
              <p:cNvSpPr/>
              <p:nvPr/>
            </p:nvSpPr>
            <p:spPr>
              <a:xfrm>
                <a:off x="1474890" y="1212851"/>
                <a:ext cx="5959002" cy="16173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580" tIns="68580" rIns="68580" bIns="6858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DO" b="1" dirty="0">
                    <a:solidFill>
                      <a:schemeClr val="bg1"/>
                    </a:solidFill>
                    <a:latin typeface="Candara" charset="0"/>
                    <a:ea typeface="ＭＳ Ｐゴシック" charset="0"/>
                    <a:cs typeface="ＭＳ Ｐゴシック" charset="0"/>
                  </a:rPr>
                  <a:t>República Dominicana es un país próspero, donde se vive con dignidad, seguridad y paz, con igualdad de oportunidades, en un marco de democracia participativa, ciudadanía responsable e inserción competitiva en la economía global, y que aprovecha sus recursos para desarrollarse de forma innovadora y sostenible</a:t>
                </a:r>
              </a:p>
            </p:txBody>
          </p:sp>
        </p:grp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477838" y="4637088"/>
              <a:ext cx="2003425" cy="1543050"/>
              <a:chOff x="189623" y="3500464"/>
              <a:chExt cx="2004156" cy="1542804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89623" y="3500464"/>
                <a:ext cx="2004156" cy="1542804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ounded Rectangle 12"/>
              <p:cNvSpPr/>
              <p:nvPr/>
            </p:nvSpPr>
            <p:spPr>
              <a:xfrm>
                <a:off x="234089" y="3544907"/>
                <a:ext cx="1915224" cy="14539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DO" sz="1200" b="1" dirty="0">
                    <a:solidFill>
                      <a:srgbClr val="000000"/>
                    </a:solidFill>
                    <a:latin typeface="Candara" charset="0"/>
                    <a:ea typeface="ＭＳ Ｐゴシック" charset="0"/>
                    <a:cs typeface="ＭＳ Ｐゴシック" charset="0"/>
                  </a:rPr>
                  <a:t>Un Estado con instituciones eficientes y transparentes, al servicio de una ciudadanía responsable y participativa, que garantiza la seguridad y promueve  el desarrollo y la convivencia pacífica</a:t>
                </a:r>
              </a:p>
            </p:txBody>
          </p:sp>
        </p:grp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2855913" y="4629150"/>
              <a:ext cx="1763712" cy="1358900"/>
              <a:chOff x="2567922" y="3493462"/>
              <a:chExt cx="1762890" cy="1358745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567922" y="3493462"/>
                <a:ext cx="1762890" cy="1358745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ed Rectangle 15"/>
              <p:cNvSpPr/>
              <p:nvPr/>
            </p:nvSpPr>
            <p:spPr>
              <a:xfrm>
                <a:off x="2607591" y="3533145"/>
                <a:ext cx="1683553" cy="12793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DO" sz="1200" b="1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DO" sz="1200" b="1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Una sociedad cohesionada, con igualdad de oportunidades y bajos niveles  pobreza y desigualdad</a:t>
                </a:r>
                <a:endParaRPr lang="es-DO" sz="120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5045075" y="4618038"/>
              <a:ext cx="2303463" cy="1757362"/>
              <a:chOff x="4756441" y="3482150"/>
              <a:chExt cx="2304029" cy="1757342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4756441" y="3482150"/>
                <a:ext cx="2304029" cy="1757342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ounded Rectangle 18"/>
              <p:cNvSpPr/>
              <p:nvPr/>
            </p:nvSpPr>
            <p:spPr>
              <a:xfrm>
                <a:off x="4807253" y="3532949"/>
                <a:ext cx="2202404" cy="16557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DO" sz="1200" b="1">
                  <a:solidFill>
                    <a:schemeClr val="tx1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DO" sz="1200" b="1">
                    <a:solidFill>
                      <a:schemeClr val="tx1"/>
                    </a:solidFill>
                    <a:latin typeface="Candara" charset="0"/>
                    <a:ea typeface="ＭＳ Ｐゴシック" charset="0"/>
                    <a:cs typeface="ＭＳ Ｐゴシック" charset="0"/>
                  </a:rPr>
                  <a:t>Una economía articulada, innovadora  y ambientalmente sostenible, con una estructura productiva que genera crecimiento alto y sostenido con  empleo decente, y se inserta de forma competitiva en la economía  global</a:t>
                </a:r>
                <a:endParaRPr lang="es-DO" sz="1200">
                  <a:solidFill>
                    <a:schemeClr val="tx1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7670800" y="4629150"/>
              <a:ext cx="1473200" cy="1571625"/>
              <a:chOff x="7383128" y="3493462"/>
              <a:chExt cx="1472630" cy="1570665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7383128" y="3493462"/>
                <a:ext cx="1472630" cy="1570665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ounded Rectangle 21"/>
              <p:cNvSpPr/>
              <p:nvPr/>
            </p:nvSpPr>
            <p:spPr>
              <a:xfrm>
                <a:off x="7425974" y="3536299"/>
                <a:ext cx="1386938" cy="14849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5720" rIns="4572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s-DO" sz="1200" b="1">
                  <a:solidFill>
                    <a:schemeClr val="tx1"/>
                  </a:solidFill>
                  <a:latin typeface="Candara" charset="0"/>
                  <a:ea typeface="ＭＳ Ｐゴシック" charset="0"/>
                  <a:cs typeface="ＭＳ Ｐゴシック" charset="0"/>
                </a:endParaRPr>
              </a:p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DO" sz="1200" b="1">
                    <a:solidFill>
                      <a:schemeClr val="tx1"/>
                    </a:solidFill>
                    <a:latin typeface="Candara" charset="0"/>
                    <a:ea typeface="ＭＳ Ｐゴシック" charset="0"/>
                    <a:cs typeface="ＭＳ Ｐゴシック" charset="0"/>
                  </a:rPr>
                  <a:t>Un manejo sostenible del medio ambiente y una adecuada adaptación al cambio climático</a:t>
                </a:r>
              </a:p>
            </p:txBody>
          </p:sp>
        </p:grp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828800" y="1706563"/>
              <a:ext cx="1500188" cy="357187"/>
            </a:xfrm>
            <a:prstGeom prst="rect">
              <a:avLst/>
            </a:prstGeom>
            <a:solidFill>
              <a:srgbClr val="E46C0A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400" b="1" dirty="0" err="1">
                  <a:solidFill>
                    <a:srgbClr val="FFFFFF"/>
                  </a:solidFill>
                  <a:latin typeface="Calibri" charset="0"/>
                </a:rPr>
                <a:t>Visión</a:t>
              </a:r>
              <a:r>
                <a:rPr lang="en-US" sz="1400" b="1" dirty="0">
                  <a:solidFill>
                    <a:srgbClr val="FFFFFF"/>
                  </a:solidFill>
                  <a:latin typeface="Calibri" charset="0"/>
                </a:rPr>
                <a:t> País 2030</a:t>
              </a:r>
              <a:endParaRPr lang="es-DO" sz="1400" b="1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8001000" y="4267200"/>
              <a:ext cx="571500" cy="285750"/>
            </a:xfrm>
            <a:prstGeom prst="rect">
              <a:avLst/>
            </a:prstGeom>
            <a:solidFill>
              <a:srgbClr val="E46C0A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latin typeface="Calibri" charset="0"/>
                </a:rPr>
                <a:t>Eje 4</a:t>
              </a:r>
              <a:endParaRPr lang="es-DO" sz="14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5638800" y="4267200"/>
              <a:ext cx="642938" cy="285750"/>
            </a:xfrm>
            <a:prstGeom prst="rect">
              <a:avLst/>
            </a:prstGeom>
            <a:solidFill>
              <a:srgbClr val="E46C0A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latin typeface="Calibri" charset="0"/>
                </a:rPr>
                <a:t>Eje 3</a:t>
              </a:r>
              <a:endParaRPr lang="es-DO" sz="14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200400" y="4267200"/>
              <a:ext cx="642938" cy="285750"/>
            </a:xfrm>
            <a:prstGeom prst="rect">
              <a:avLst/>
            </a:prstGeom>
            <a:solidFill>
              <a:srgbClr val="E46C0A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latin typeface="Calibri" charset="0"/>
                </a:rPr>
                <a:t>Eje 2</a:t>
              </a:r>
              <a:endParaRPr lang="es-DO" sz="1400" b="1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990600" y="4267200"/>
              <a:ext cx="714375" cy="285750"/>
            </a:xfrm>
            <a:prstGeom prst="rect">
              <a:avLst/>
            </a:prstGeom>
            <a:solidFill>
              <a:srgbClr val="E46C0A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latin typeface="Calibri" charset="0"/>
                </a:rPr>
                <a:t>Eje 1</a:t>
              </a:r>
              <a:endParaRPr lang="es-DO" sz="1400" b="1">
                <a:solidFill>
                  <a:srgbClr val="FFFFFF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3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79" y="17486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Progreso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Eje</a:t>
            </a:r>
            <a:r>
              <a:rPr lang="en-US" sz="2800" b="1" dirty="0" smtClean="0"/>
              <a:t> 4 END</a:t>
            </a:r>
            <a:endParaRPr lang="es-DO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9" y="1412776"/>
            <a:ext cx="8417701" cy="5322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652534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MEPYD 2014</a:t>
            </a:r>
            <a:endParaRPr lang="es-DO" sz="1200" dirty="0"/>
          </a:p>
        </p:txBody>
      </p:sp>
    </p:spTree>
    <p:extLst>
      <p:ext uri="{BB962C8B-B14F-4D97-AF65-F5344CB8AC3E}">
        <p14:creationId xmlns:p14="http://schemas.microsoft.com/office/powerpoint/2010/main" val="40869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210692"/>
            <a:ext cx="8140771" cy="994172"/>
          </a:xfrm>
        </p:spPr>
        <p:txBody>
          <a:bodyPr>
            <a:normAutofit/>
          </a:bodyPr>
          <a:lstStyle/>
          <a:p>
            <a:pPr algn="ctr"/>
            <a:r>
              <a:rPr lang="es-DO" sz="2800" dirty="0" smtClean="0"/>
              <a:t>Objetivo 7: Garantizar la sostenibilidad del medio ambiente</a:t>
            </a:r>
            <a:endParaRPr lang="es-DO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54899"/>
              </p:ext>
            </p:extLst>
          </p:nvPr>
        </p:nvGraphicFramePr>
        <p:xfrm>
          <a:off x="981075" y="2576536"/>
          <a:ext cx="6924675" cy="366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0"/>
                <a:gridCol w="1400175"/>
              </a:tblGrid>
              <a:tr h="91519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DO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7.A:</a:t>
                      </a:r>
                      <a:r>
                        <a:rPr lang="es-DO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Incorporar los principios del desarrollo sostenible en las políticas y los programas nacionales e invertir la pérdida de recursos del medio ambiente.</a:t>
                      </a:r>
                      <a:endParaRPr lang="es-DO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D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5194">
                <a:tc>
                  <a:txBody>
                    <a:bodyPr/>
                    <a:lstStyle/>
                    <a:p>
                      <a:pPr algn="just"/>
                      <a:r>
                        <a:rPr lang="es-DO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7.B: </a:t>
                      </a:r>
                      <a:r>
                        <a:rPr lang="es-DO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Reducir la pérdida de biodiversidad, alcanzando, para el año 2010, una reducción significativa de la tasa de pérdida.</a:t>
                      </a:r>
                      <a:endParaRPr lang="es-DO" sz="1400" b="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D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5194">
                <a:tc>
                  <a:txBody>
                    <a:bodyPr/>
                    <a:lstStyle/>
                    <a:p>
                      <a:pPr algn="just"/>
                      <a:r>
                        <a:rPr lang="es-DO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 7.C:</a:t>
                      </a:r>
                      <a:r>
                        <a:rPr lang="es-DO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Reducir a la mitad, para el año 2015, el porcentaje de personas sin acceso sostenible al agua potable y a servicios básicos de saneamiento.</a:t>
                      </a:r>
                      <a:endParaRPr lang="es-DO" sz="1400" b="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D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5194">
                <a:tc>
                  <a:txBody>
                    <a:bodyPr/>
                    <a:lstStyle/>
                    <a:p>
                      <a:pPr algn="just"/>
                      <a:r>
                        <a:rPr lang="es-DO" sz="1400" b="1" dirty="0" smtClean="0"/>
                        <a:t>Meta 7.D: </a:t>
                      </a:r>
                      <a:r>
                        <a:rPr lang="es-DO" sz="1400" b="0" dirty="0" smtClean="0"/>
                        <a:t>Haber mejorado considerablemente, para el año 2020, la vida de por lo menos 100 millones de habitantes de tugurios.</a:t>
                      </a:r>
                      <a:endParaRPr lang="es-DO" sz="1400" b="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DO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903244" y="2759296"/>
            <a:ext cx="566738" cy="54292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350"/>
          </a:p>
        </p:txBody>
      </p:sp>
      <p:sp>
        <p:nvSpPr>
          <p:cNvPr id="12" name="Oval 11"/>
          <p:cNvSpPr/>
          <p:nvPr/>
        </p:nvSpPr>
        <p:spPr>
          <a:xfrm>
            <a:off x="6903244" y="3695723"/>
            <a:ext cx="566738" cy="54292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350"/>
          </a:p>
        </p:txBody>
      </p:sp>
      <p:sp>
        <p:nvSpPr>
          <p:cNvPr id="13" name="Oval 12"/>
          <p:cNvSpPr/>
          <p:nvPr/>
        </p:nvSpPr>
        <p:spPr>
          <a:xfrm>
            <a:off x="6903244" y="4625005"/>
            <a:ext cx="566738" cy="54292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350"/>
          </a:p>
        </p:txBody>
      </p:sp>
      <p:sp>
        <p:nvSpPr>
          <p:cNvPr id="7" name="Oval 6"/>
          <p:cNvSpPr/>
          <p:nvPr/>
        </p:nvSpPr>
        <p:spPr>
          <a:xfrm>
            <a:off x="6903244" y="5554287"/>
            <a:ext cx="566738" cy="54292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1350"/>
          </a:p>
        </p:txBody>
      </p:sp>
      <p:pic>
        <p:nvPicPr>
          <p:cNvPr id="8" name="Picture 7" descr="09-odm7-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79" y="1264421"/>
            <a:ext cx="897957" cy="78594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3528" y="188640"/>
            <a:ext cx="67687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/>
              <a:t>Avances</a:t>
            </a:r>
            <a:r>
              <a:rPr lang="en-US" sz="2800" b="1" dirty="0" smtClean="0"/>
              <a:t> ODM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República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Dominicana</a:t>
            </a:r>
            <a:endParaRPr lang="es-DO" sz="2800" b="1" dirty="0"/>
          </a:p>
        </p:txBody>
      </p:sp>
    </p:spTree>
    <p:extLst>
      <p:ext uri="{BB962C8B-B14F-4D97-AF65-F5344CB8AC3E}">
        <p14:creationId xmlns:p14="http://schemas.microsoft.com/office/powerpoint/2010/main" val="11174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57175" y="2165747"/>
          <a:ext cx="4524375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857750" y="2165747"/>
          <a:ext cx="417195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09-odm7-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043" y="1065150"/>
            <a:ext cx="897957" cy="78594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08520" y="994668"/>
            <a:ext cx="8140771" cy="994172"/>
          </a:xfrm>
        </p:spPr>
        <p:txBody>
          <a:bodyPr>
            <a:normAutofit/>
          </a:bodyPr>
          <a:lstStyle/>
          <a:p>
            <a:pPr algn="ctr"/>
            <a:r>
              <a:rPr lang="es-DO" sz="2800" dirty="0" smtClean="0"/>
              <a:t>Objetivo 7: Garantizar la sostenibilidad del medio ambiente</a:t>
            </a:r>
            <a:endParaRPr lang="es-DO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23528" y="188640"/>
            <a:ext cx="676875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/>
              <a:t>Avances</a:t>
            </a:r>
            <a:r>
              <a:rPr lang="en-US" sz="2800" b="1" dirty="0" smtClean="0"/>
              <a:t> ODM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República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Dominicana</a:t>
            </a:r>
            <a:endParaRPr lang="es-DO" sz="2800" b="1" dirty="0"/>
          </a:p>
        </p:txBody>
      </p:sp>
    </p:spTree>
    <p:extLst>
      <p:ext uri="{BB962C8B-B14F-4D97-AF65-F5344CB8AC3E}">
        <p14:creationId xmlns:p14="http://schemas.microsoft.com/office/powerpoint/2010/main" val="9745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268760"/>
            <a:ext cx="8229600" cy="1733183"/>
            <a:chOff x="457200" y="1828800"/>
            <a:chExt cx="8229600" cy="1733183"/>
          </a:xfrm>
        </p:grpSpPr>
        <p:graphicFrame>
          <p:nvGraphicFramePr>
            <p:cNvPr id="4" name="Group 2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7447952"/>
                </p:ext>
              </p:extLst>
            </p:nvPr>
          </p:nvGraphicFramePr>
          <p:xfrm>
            <a:off x="457200" y="1828800"/>
            <a:ext cx="8229600" cy="1431926"/>
          </p:xfrm>
          <a:graphic>
            <a:graphicData uri="http://schemas.openxmlformats.org/drawingml/2006/table">
              <a:tbl>
                <a:tblPr/>
                <a:tblGrid>
                  <a:gridCol w="4052888"/>
                  <a:gridCol w="1044575"/>
                  <a:gridCol w="1042987"/>
                  <a:gridCol w="1044575"/>
                  <a:gridCol w="1044575"/>
                </a:tblGrid>
                <a:tr h="715963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Arial" panose="020B0604020202020204" pitchFamily="34" charset="0"/>
                          </a:rPr>
                          <a:t>Gasto Público Ambiental </a:t>
                        </a:r>
                      </a:p>
                      <a:p>
                        <a:pPr marL="0" marR="0" lvl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Arial" panose="020B0604020202020204" pitchFamily="34" charset="0"/>
                          </a:rPr>
                          <a:t>(% del PIB)</a:t>
                        </a: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2005</a:t>
                        </a:r>
                        <a:endParaRPr kumimoji="0" lang="es-ES_tradnl" altLang="es-D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2006</a:t>
                        </a:r>
                        <a:endParaRPr kumimoji="0" lang="es-ES_tradnl" altLang="es-D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2007</a:t>
                        </a:r>
                        <a:endParaRPr kumimoji="0" lang="es-ES_tradnl" altLang="es-D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2008</a:t>
                        </a:r>
                        <a:endParaRPr kumimoji="0" lang="es-ES_tradnl" altLang="es-D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715963"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ct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s-ES_tradnl" altLang="es-D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0.93%</a:t>
                        </a:r>
                        <a:endParaRPr kumimoji="0" lang="es-ES_tradnl" altLang="es-D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0.90%</a:t>
                        </a:r>
                        <a:endParaRPr kumimoji="0" lang="es-ES_tradnl" altLang="es-DO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0.82%</a:t>
                        </a:r>
                        <a:endParaRPr kumimoji="0" lang="es-ES_tradnl" altLang="es-D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1pPr>
                        <a:lvl2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 sz="24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2pPr>
                        <a:lvl3pPr>
                          <a:spcBef>
                            <a:spcPct val="20000"/>
                          </a:spcBef>
                          <a:buClr>
                            <a:schemeClr val="tx2"/>
                          </a:buClr>
                          <a:buSzPct val="70000"/>
                          <a:buFont typeface="Wingdings" panose="05000000000000000000" pitchFamily="2" charset="2"/>
                          <a:defRPr sz="20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3pPr>
                        <a:lvl4pPr>
                          <a:spcBef>
                            <a:spcPct val="20000"/>
                          </a:spcBef>
                          <a:buClr>
                            <a:schemeClr val="accent2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4pPr>
                        <a:lvl5pPr>
                          <a:spcBef>
                            <a:spcPct val="20000"/>
                          </a:spcBef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5pPr>
                        <a:lvl6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6pPr>
                        <a:lvl7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7pPr>
                        <a:lvl8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8pPr>
                        <a:lvl9pPr fontAlgn="base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hlink"/>
                          </a:buClr>
                          <a:buSzPct val="70000"/>
                          <a:buFont typeface="Wingdings" panose="05000000000000000000" pitchFamily="2" charset="2"/>
                          <a:defRPr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Garamond" panose="02020404030301010803" pitchFamily="18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r" defTabSz="914400" rtl="0" eaLnBrk="1" fontAlgn="b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_tradnl" altLang="es-DO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0.81%</a:t>
                        </a:r>
                        <a:endParaRPr kumimoji="0" lang="es-ES_tradnl" altLang="es-D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a:txBody>
                    <a:tcPr anchor="b" horzOverflow="overflow">
                      <a:lnL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5400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596336" y="3284984"/>
              <a:ext cx="10904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/>
                <a:t>BID 2009</a:t>
              </a:r>
              <a:endParaRPr lang="es-DO" sz="1200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Financiamiento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sostenibilidad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ambiental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República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Dominicana</a:t>
            </a:r>
            <a:endParaRPr lang="es-DO" sz="28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99848"/>
              </p:ext>
            </p:extLst>
          </p:nvPr>
        </p:nvGraphicFramePr>
        <p:xfrm>
          <a:off x="457200" y="3484612"/>
          <a:ext cx="8229600" cy="2137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1389"/>
                <a:gridCol w="4358211"/>
              </a:tblGrid>
              <a:tr h="880492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 Nacional de Desarrollo </a:t>
                      </a:r>
                      <a:endParaRPr lang="es-DO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Inversión Pública 2013 </a:t>
                      </a:r>
                      <a:endParaRPr lang="es-DO" sz="20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s-DO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(Millones USD</a:t>
                      </a:r>
                      <a:r>
                        <a:rPr lang="es-DO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DO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1</a:t>
                      </a:r>
                      <a:endParaRPr lang="es-DO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18.39</a:t>
                      </a:r>
                      <a:endParaRPr lang="es-DO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2</a:t>
                      </a:r>
                      <a:endParaRPr lang="es-DO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743.21</a:t>
                      </a:r>
                      <a:endParaRPr lang="es-DO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3</a:t>
                      </a:r>
                      <a:endParaRPr lang="es-DO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516.64</a:t>
                      </a:r>
                      <a:endParaRPr lang="es-DO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Objetivo 4</a:t>
                      </a:r>
                      <a:endParaRPr lang="es-DO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194.82</a:t>
                      </a:r>
                      <a:endParaRPr lang="es-DO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75594" y="5672281"/>
            <a:ext cx="1090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MEPYD 2014</a:t>
            </a:r>
            <a:endParaRPr lang="es-DO" sz="1200" dirty="0"/>
          </a:p>
        </p:txBody>
      </p:sp>
    </p:spTree>
    <p:extLst>
      <p:ext uri="{BB962C8B-B14F-4D97-AF65-F5344CB8AC3E}">
        <p14:creationId xmlns:p14="http://schemas.microsoft.com/office/powerpoint/2010/main" val="159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845</Words>
  <Application>Microsoft Office PowerPoint</Application>
  <PresentationFormat>On-screen Show (4:3)</PresentationFormat>
  <Paragraphs>105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SimSun</vt:lpstr>
      <vt:lpstr>Arial</vt:lpstr>
      <vt:lpstr>Calibri</vt:lpstr>
      <vt:lpstr>Candara</vt:lpstr>
      <vt:lpstr>Mangal</vt:lpstr>
      <vt:lpstr>Times New Roman</vt:lpstr>
      <vt:lpstr>Wingdings</vt:lpstr>
      <vt:lpstr>Office Theme</vt:lpstr>
      <vt:lpstr>PowerPoint Presentation</vt:lpstr>
      <vt:lpstr>PowerPoint Presentation</vt:lpstr>
      <vt:lpstr>Río + 20: deuda con el desarrollo sostenible  </vt:lpstr>
      <vt:lpstr>PowerPoint Presentation</vt:lpstr>
      <vt:lpstr>PowerPoint Presentation</vt:lpstr>
      <vt:lpstr>Progreso Eje 4 END</vt:lpstr>
      <vt:lpstr>Objetivo 7: Garantizar la sostenibilidad del medio ambiente</vt:lpstr>
      <vt:lpstr>Objetivo 7: Garantizar la sostenibilidad del medio ambiente</vt:lpstr>
      <vt:lpstr>Financiamiento sostenibilidad ambiental en la República Dominicana</vt:lpstr>
      <vt:lpstr>PowerPoint Presentation</vt:lpstr>
      <vt:lpstr>PowerPoint Presentation</vt:lpstr>
      <vt:lpstr>Un Nuevo acuerdo: Objetivos de Desarrollo Sostenible</vt:lpstr>
      <vt:lpstr>Plan Estratégico PNUD 2014 - 2017</vt:lpstr>
      <vt:lpstr>Plan Estratégico PNUD 2014 - 2017</vt:lpstr>
      <vt:lpstr>Plan Estratégico PNUD 2014 - 2017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Morales</dc:creator>
  <cp:lastModifiedBy>Maria E. Morales</cp:lastModifiedBy>
  <cp:revision>44</cp:revision>
  <dcterms:created xsi:type="dcterms:W3CDTF">2015-04-21T01:17:32Z</dcterms:created>
  <dcterms:modified xsi:type="dcterms:W3CDTF">2015-04-22T22:19:40Z</dcterms:modified>
</cp:coreProperties>
</file>