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60" r:id="rId7"/>
    <p:sldId id="269" r:id="rId8"/>
    <p:sldId id="261" r:id="rId9"/>
    <p:sldId id="270" r:id="rId10"/>
    <p:sldId id="271" r:id="rId11"/>
    <p:sldId id="280" r:id="rId12"/>
    <p:sldId id="262" r:id="rId13"/>
    <p:sldId id="264" r:id="rId14"/>
    <p:sldId id="275" r:id="rId15"/>
    <p:sldId id="263" r:id="rId16"/>
    <p:sldId id="278" r:id="rId17"/>
    <p:sldId id="272" r:id="rId18"/>
    <p:sldId id="281" r:id="rId19"/>
    <p:sldId id="276" r:id="rId20"/>
    <p:sldId id="273" r:id="rId21"/>
    <p:sldId id="274" r:id="rId22"/>
    <p:sldId id="277" r:id="rId23"/>
    <p:sldId id="282" r:id="rId24"/>
    <p:sldId id="284" r:id="rId25"/>
    <p:sldId id="283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D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_tradnl" noProof="0" dirty="0" smtClean="0"/>
              <a:t>Total de emisiones 2010
 100% = 36MtCO2e</a:t>
            </a:r>
            <a:endParaRPr lang="es-ES_tradnl" noProof="0" dirty="0"/>
          </a:p>
        </c:rich>
      </c:tx>
      <c:layout>
        <c:manualLayout>
          <c:xMode val="edge"/>
          <c:yMode val="edge"/>
          <c:x val="9.3283289588801402E-2"/>
          <c:y val="2.985074626865671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s!$B$1</c:f>
              <c:strCache>
                <c:ptCount val="1"/>
                <c:pt idx="0">
                  <c:v>Share of total emissions 2010
 100% = 36MtCO2e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2000" b="1">
                    <a:solidFill>
                      <a:schemeClr val="bg1"/>
                    </a:solidFill>
                  </a:defRPr>
                </a:pPr>
                <a:endParaRPr lang="es-D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s!$A$2:$A$8</c:f>
              <c:strCache>
                <c:ptCount val="7"/>
                <c:pt idx="0">
                  <c:v>Energia</c:v>
                </c:pt>
                <c:pt idx="1">
                  <c:v>Transporte</c:v>
                </c:pt>
                <c:pt idx="2">
                  <c:v>Agricultura</c:v>
                </c:pt>
                <c:pt idx="3">
                  <c:v>Cemento</c:v>
                </c:pt>
                <c:pt idx="4">
                  <c:v>Foresteria</c:v>
                </c:pt>
                <c:pt idx="5">
                  <c:v>Residuos</c:v>
                </c:pt>
                <c:pt idx="6">
                  <c:v>Otros</c:v>
                </c:pt>
              </c:strCache>
            </c:strRef>
          </c:cat>
          <c:val>
            <c:numRef>
              <c:f>s!$B$2:$B$8</c:f>
              <c:numCache>
                <c:formatCode>General</c:formatCode>
                <c:ptCount val="7"/>
                <c:pt idx="0">
                  <c:v>31</c:v>
                </c:pt>
                <c:pt idx="1">
                  <c:v>22</c:v>
                </c:pt>
                <c:pt idx="2">
                  <c:v>20</c:v>
                </c:pt>
                <c:pt idx="3">
                  <c:v>9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565178099556869"/>
          <c:y val="0.3425915697105027"/>
          <c:w val="0.26166106736657918"/>
          <c:h val="0.48329944764367139"/>
        </c:manualLayout>
      </c:layout>
      <c:overlay val="0"/>
      <c:txPr>
        <a:bodyPr/>
        <a:lstStyle/>
        <a:p>
          <a:pPr>
            <a:defRPr lang="es-ES"/>
          </a:pPr>
          <a:endParaRPr lang="es-DO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D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7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66386" y="2555207"/>
            <a:ext cx="85290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ea typeface="Calibri" panose="020F0502020204030204" pitchFamily="34" charset="0"/>
              </a:rPr>
              <a:t>Plan Nacional de Mitigación y Adaptación al Cambio Climático en la República Dominicana y las expectativas </a:t>
            </a:r>
            <a:r>
              <a:rPr lang="es-ES_tradnl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del </a:t>
            </a:r>
            <a:r>
              <a:rPr lang="es-ES_tradnl" sz="2400" b="1" dirty="0">
                <a:latin typeface="Arial" panose="020B0604020202020204" pitchFamily="34" charset="0"/>
                <a:ea typeface="Calibri" panose="020F0502020204030204" pitchFamily="34" charset="0"/>
              </a:rPr>
              <a:t>Gobierno </a:t>
            </a:r>
            <a:r>
              <a:rPr lang="es-ES_tradnl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Dominicano </a:t>
            </a:r>
            <a:r>
              <a:rPr lang="es-ES_tradnl" sz="2400" b="1" dirty="0">
                <a:latin typeface="Arial" panose="020B0604020202020204" pitchFamily="34" charset="0"/>
                <a:ea typeface="Calibri" panose="020F0502020204030204" pitchFamily="34" charset="0"/>
              </a:rPr>
              <a:t>con miras a </a:t>
            </a:r>
            <a:r>
              <a:rPr lang="es-ES_tradnl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COP 21</a:t>
            </a:r>
          </a:p>
          <a:p>
            <a:pPr algn="ctr"/>
            <a:endParaRPr lang="es-ES_tradnl" sz="2400" dirty="0">
              <a:latin typeface="Arial" panose="020B0604020202020204" pitchFamily="34" charset="0"/>
            </a:endParaRPr>
          </a:p>
          <a:p>
            <a:pPr algn="ctr"/>
            <a:endParaRPr lang="es-ES_tradnl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</a:rPr>
              <a:t>45 aniversario del Día Internacional de 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</a:rPr>
              <a:t>Tierra (Naciones Unidas)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</a:rPr>
              <a:t>Miércoles 22 de Abril, 2015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</a:rPr>
              <a:t>FUNGLODE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455173" y="6001558"/>
            <a:ext cx="22436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Omar Ramírez Tejada</a:t>
            </a:r>
          </a:p>
          <a:p>
            <a:pPr algn="ctr"/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Vicepresidente Ejecutivo</a:t>
            </a:r>
          </a:p>
          <a:p>
            <a:pPr algn="ctr"/>
            <a:r>
              <a:rPr lang="es-ES_tradn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CNCCMDL</a:t>
            </a: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701562" y="210268"/>
            <a:ext cx="3485960" cy="1316335"/>
            <a:chOff x="2898" y="975"/>
            <a:chExt cx="7053" cy="2853"/>
          </a:xfrm>
        </p:grpSpPr>
        <p:pic>
          <p:nvPicPr>
            <p:cNvPr id="7" name="Imagen 1" descr="logopresidenci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96" y="975"/>
              <a:ext cx="6015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Objeto 2"/>
            <p:cNvPicPr>
              <a:picLocks noChangeArrowheads="1"/>
            </p:cNvPicPr>
            <p:nvPr/>
          </p:nvPicPr>
          <p:blipFill>
            <a:blip r:embed="rId3" cstate="print"/>
            <a:srcRect l="-3035" t="-22498" r="-3252" b="-9373"/>
            <a:stretch>
              <a:fillRect/>
            </a:stretch>
          </p:blipFill>
          <p:spPr bwMode="auto">
            <a:xfrm>
              <a:off x="2898" y="2820"/>
              <a:ext cx="7053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947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34" y="1911742"/>
            <a:ext cx="9898965" cy="49462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5417" y="974243"/>
            <a:ext cx="9059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‘La </a:t>
            </a:r>
            <a:r>
              <a:rPr lang="es-ES" sz="2000" dirty="0"/>
              <a:t>República Dominicana se compromete a una reducción del 25% en las emisiones de gases de efecto invernadero para el año </a:t>
            </a:r>
            <a:r>
              <a:rPr lang="es-ES" sz="2000" dirty="0" smtClean="0"/>
              <a:t>2030’</a:t>
            </a:r>
            <a:endParaRPr lang="en-U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00996" y="267284"/>
            <a:ext cx="760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Meta de la República Dominicana en DOHA – COP 18</a:t>
            </a:r>
            <a:endParaRPr lang="es-ES_tradnl" sz="2400" b="1" dirty="0"/>
          </a:p>
        </p:txBody>
      </p:sp>
      <p:pic>
        <p:nvPicPr>
          <p:cNvPr id="1026" name="Picture 2" descr="https://encrypted-tbn1.gstatic.com/images?q=tbn:ANd9GcTtQ4fG1RJV072-Mtb4G78PpNv7VHT9ADN0O60N1sY_PaEKaQz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998352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206" y="2212046"/>
            <a:ext cx="9886384" cy="132080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Acciones nacionales de Mitigación bajo </a:t>
            </a:r>
            <a:b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</a:b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el Mecanismo de Desarrollo Limpio</a:t>
            </a:r>
            <a:endParaRPr lang="es-ES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5362" name="Picture 2" descr="http://www.barahonapics.com/img/p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753833"/>
            <a:ext cx="2362954" cy="2104167"/>
          </a:xfrm>
          <a:prstGeom prst="rect">
            <a:avLst/>
          </a:prstGeom>
          <a:noFill/>
        </p:spPr>
      </p:pic>
      <p:pic>
        <p:nvPicPr>
          <p:cNvPr id="15364" name="Picture 4" descr="https://encrypted-tbn1.gstatic.com/images?q=tbn:ANd9GcT0bRoDVBJgPg_SrrRzDFaU1cFlm9GVIxfEFPdz_JPhqwDFJo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716" y="4771177"/>
            <a:ext cx="2451781" cy="2086824"/>
          </a:xfrm>
          <a:prstGeom prst="rect">
            <a:avLst/>
          </a:prstGeom>
          <a:noFill/>
        </p:spPr>
      </p:pic>
      <p:pic>
        <p:nvPicPr>
          <p:cNvPr id="6" name="Picture 2" descr="C:\Users\Moises Alvarez\Desktop\Escritorio\Disco D PC CNCCMDL 2\Fotos\Fotos Duquesa\IMG_0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1037" y="4780231"/>
            <a:ext cx="2473865" cy="2077770"/>
          </a:xfrm>
          <a:prstGeom prst="rect">
            <a:avLst/>
          </a:prstGeom>
          <a:noFill/>
        </p:spPr>
      </p:pic>
      <p:sp>
        <p:nvSpPr>
          <p:cNvPr id="15366" name="AutoShape 6" descr="data:image/jpeg;base64,/9j/4AAQSkZJRgABAQAAAQABAAD/2wCEAAkGBxQSEhUUExQVFhUXGBoaGBgYGSAZGBgeHB4YGBkbGhkYHSggGBslGxcVIjEhJiksLi4uHCAzODMsNygtLisBCgoKDg0OGxAQGywkICQsLCwsLCwsLCwsLCwsLCwsLCwsLCwsLCwsLCwsLCwsLCwsLCssLCwsLCwsLCwsLCsrK//AABEIAMwA9wMBIgACEQEDEQH/xAAbAAACAwEBAQAAAAAAAAAAAAAEBQIDBgEAB//EAEAQAAECBAQEBAQDBwMCBwAAAAECEQADITEEEkFRBSJhcRMygZEGQqGxUsHRFCNicuHw8QeS0jOCFRYkQ1Oiwv/EABkBAAMBAQEAAAAAAAAAAAAAAAECAwQABf/EACYRAAICAgIBBQACAwAAAAAAAAABAhEDIRIxQQQTIjJRQmEUUnH/2gAMAwEAAhEDEQA/AMgZagpspJGqa+7RfMJSQkip6s72b9ImJahZRVT73Yip9YrzOQhRoagmh9FbiKKbPMcKLEqAs46guezRGVJdW5J9e/1MWyZDKcqICbKNx0I171i2TNS2VSql3NsutwL+kMsr8CrF+lSJIFQm7h6kdemkTWwIuQWFAxAtpFilhLHOSLZWGoBcvaLEqCm1S1W7C3TpDrO/Jzx+EQC0BJAULsphU7C1/wA4lJCM3hlKuawNw/XSLJKABR2BOgPodR+kCz0r8UshWa72elW66RVTUtJk3Fov/bFhRTXLUGnob2axiK8PTVzoznVgwqB+kU/tJrnAWAeyux6giDpEoHmQQgirEX1ro8HkogUHIjLQjlqFVBUGZYN9Y5OQEKqrcgAMk7MdS1PSLDMUTzM9TlAc1qK29oFxCEqdgrOoNWoB96NpBUrOcQ/DzOYKSAWappU9YsnYYkkpKgu4JLj/ABC2VNyINGKXL6k/wi0MMNNz0LeWtQ70oRv/AEiM247RaCtUwWVIWlblkAmrB67jVrvDSXMGXMg5gdCWA6gM9ax0rCXoCQAAwv66/S8Uy2alvrCe65dlYJw0i+ZiyGYZmDsBvoCbxCXmdyabf3r1iQOgtEkyoC30CTAThxc+xq3baOS8LoHGzdbwxRhXvBUuSBGiEZPsg2hXL4SXotYpWr77jV4ZYbBhAGpGpvBaERaJUaFBIk22VoRFiJbwVLlUiniGLTIQVK7AC5OggSkoq2MkRygFiQDsTHpq0JDqUlIJZyQA+1YzOJlLmnxFFWYsVMWZi+UH5RWBMDPmTgULRkSNFPU6s/rHnP163S0X9pm2CHDixqO0eMqMweOqSrwwsqKagNWgZj0qIknjE05eZvbvU2tFF66HlA9qRpwho8GjM8R4rPZ0KSlmdg5A3D3Mek/E5q6QA9CSwY76u8WXq8bViPFKzVJ7R2MTi/iBSiB4hYE1SAPc+4aPRN+qT8B4COWCpJIsq7CrV6vEMxSxy5gWzahneoNRpWKziSKiuux9nd4ZycQ4AJSFEOkKGvVowSk4+DRqRVOw6gryBSQXSXZQ2TXWKpnCykgBDg18xLDUWpcRcmhrUVfLWrOeU3A6RTzaFhuGbs2h94MZS8MDiSmSFGpl5U0GzgWDb+8ekz7E/u9a1BahcRcMdZyljq4+2ulY7OQF1SlLmrAcxGlzDKbr5IDS7QTKxQ0I5thcszk67QxVi+QIUARYENmu79RQj1EIkIIIzcpUDY1c9DsA8XImFIqqlgFCr97NT6xOUf8AUKYVikFIUtmDKNKvYE7O1OkBJm5kZkhTGoLPXXbSCpU9YDMwaoo7Vu9nr2i2gWEpvRwnQGoJBc+oPpFseZx1IHDeigKK+RSVZctCRr+VNYulYVKXyip1ggy2i+Rh3tFI5eXQHAFloG0WSpTWH0hmjh/SLZeDAh/bcgdC5OGKoIGBhnLlgRMoh1hidyFqcM0WCXBSkREJi0YJCSZSBE0CLAmLAIqkSZ5CTFoiqu8e9Y6zqCAuMzxvHJ8RRBCiAEpD0TR9dSYlxfiZCskpQcXqGL6E3A1eFWGKfMPlqVDU/hBMeV6zPy+C6NWLHWw3CLLDMsgn/t9A5guSuWXzhQKjU5ipDfym3pCybMzFpagCfPXlHteL5ywKEhII8wIBB/lN/wCsebLG65GtLyEfsvMFlJOWygAwpd9mitUtV6EWNaD00q8cnyx4eVBNTVRN+p/SBv2vw0OGXl8yrqfc1DgDprB3XdhlFJAvhFLql3LjLVLsS9S7vppFSsJ4o8RKHOqKZhu72OsWYXEmc6kABq5jQfUaw3wGFzcxN7kC7WrqNIb3Jx/6QhFz6QnwGCSEDxCEqAA5lVGrFmtHY0a8Mgm5LaPTu0ehf8ibNCjKOqMLisAZTqAo+pat/aOeN+HMSfw063JiUzFZyylKCRcD+6xIXZKkpS1Squ9942W6+Ri1egzCqKgQpTqJF2U2pZ7WiuehuW6egcmtcpcMb+0dl4ZEpAUl5p0ymgG7ajpE5bVK1gC5SQQNhexb7RJPyitaIIlSpSMxDPQOXJq7V+1IslKNPDyJUQ4ro1ARWlftEpUwKDKGZ25dzViH81G/sRBElIJZS11PKpJYAWcmjuzE7weV3YpwYtR5ZwQGIfc6U+kEowyQQRVRFCo6GoZxQ1gdEpJBGUqQkFwzkE1P8wtaLVzCkUQzU6gAOw3jr18dHIsWVeZv4SCkqACX5g1npEMNiUlbsy1HK4dL2yhte8CYHELUR0r32G16+8E4VRMx+hBJplL09+kPxq7GQdnUkmtHamncCsOvh5a1BQWDQjKSGJDVdusRweAeqrUYQ6kJaNPp8Lj8hZyjdIkURSUwaRFC0xrQkkVpTE8seEdUYIpSuK46sxWTFEyUiTx3NFbx4mOsFE80L+K48JSUhQCi47aM+j2gwqjKoUuYZnLk5lOF3OlNXv7CMfrMkox0WxQTeyEySWJSybBUxgejIBv1NBeB8XOyoMtKAt1cvN51E1LCruVegi5c0rUkZXYODoAKABPb6mDpRl5KoaYDu2VxUAteMGKDl30bYY+QNg+GTZTBHKopzqSqjU5RuLe8M8b8PrmJKwiToSVKJBXsOXyVoBSrwfwyWgEVKmpluXtUA7wTxdWYJShfMkDMBUqLOObVLPq3Kdq3nFGh41VGdkcI8NTz5yTMdsqVEDdgSlnraG6uApXLeXRaA/hmncu3NszDq0VlAqElphSUubVYk5u1D94aYCYJKkZFJIUQyRXIpgUua0UHGxeJuCkBQj0ZeXhxmHjS2AqlK2DtV8oLMIniMUwLVfpYdelYe/F6Ak+JlBRlSdSwdn2cEs0ZbCHMr94pkg7tQW94iklopjgo9FC8LNz5kqLqTY2Sx0Au8ehwACQqitvWPQnNoMm7MeEpWsBAKToKt3JNoOlcOmtmbsGf6wOjEKFFksKsTro7HlDwdh8cmWAmpYk0JWxuQ+14tOUukjzoRiznEyEBKlpLts6XZz2tAiMUEoDJD6hVk9/cQ/mTJS8xNaAVdjr+ZhWrCJAIUWzWOXNy/wAwqzswNoXG1W0UlDyhfg8SSsoJSpKjqKb0sxeDTPFUqUuigBlLPU0L+jxGVw4glNggZsw1DkjtrDyXKTlBWkAli7MVPu14fM4raAsTF6U5iCiZMTl2rTRw1BeKZmIlysy0rzny3IDXPm1pB/E8KAkgLWkdCxUD8tT6QuRw8igIIdwAMoDdbk77wkKasnKDsqwKUeYKXVgMwdNdy4BGndoa4KQSozcis1KqFyNg5akVYTAgKz17WSNiBYRreDyGFQGNRFofOWgqKSCpQdIO4iaRFoQ0RUmPRUtEXHZfKMVzogiY0RmreB5DeiGePLXFCbxYuXR4axFZQpURKoioxEwbEZ0qjuaK3jhVAs5ImTCmdgTOnkBILMRTe5rcg+zwTxDE+HLKnal9usBcD4yjDqzKTMmBRdZKg4tRPb0jD6rJb4I04IK7Ydh+HYWWsrCp61PVRlkbhg4YNo3eKMfPlpP7sKZJfmSyio0dQFmel6tGm4XgMLiAfDnqK1uQhTIUX01f0gTHcNEhYAzeYhSmqKv7s5h9LSN8b8F/DOFeDLKlghcwHKAHVYu4s7E0u8e8QSZLrSXOUBN3fQaMCK+0WzlmYQtOdQPkAJKk5Q1DUAsfN3hfwuTOZJXNeagKKpZS2UGrXOj+8Le9lNinigK1omSkslKSCgsSVv8AMl6DLUekDcFnqnTmq5SskB2SAeU1F3y1B+0a1fDJMwJVkRUO+WtdegDkAVtA3CcAE5wECqTkAGgBHL0JP0jpTSqkJxdgfHOL5kolqQyGqk0KnbbTrCjGTA0vKgBLFJSmrGwJGrjWHfD8MZ8ibKnSqoTyvVQrmobhiGIjNqSuUsi0oB848x0yt+UYcqafJeRXKUdl0xYdrHbX7R6IoxHzLSAluUG/eooI9ElN/gVmrwZ3M3mSH1yt9hFE2ar02cenrEFOolgH3t9ouGGsVKFHpYjdg0btIwbZLBYohYNb9X9tnaNBLxIJygAktyqLdaE37RnpYSk1odHc0FbkwxE8FyXLhtLWoNKa3hWol8Uklsafu0qKZhKCL6jYhxap13g7EzA3mO4ILVLN6Qmky2SFHMwamXmPRdGI2PSDZROYJUAyhyAVB0DnR/pGfK0/qUlPVRI+FkS6lKUTbe/qTV4a8O4WSylAdhA3D2VM8OhWC6quwD0H0940kugi/psLkuUiEtHlYVJDEBu0XSZbR5MTSoWeN2kBItCYipERVi0A5QoKXfKkuwDXNtRrAaeNgrAEo5T+NVmuTlb7tHWU9sI8KsEDCkhwhRHQPAGO+KJcqniyk9EgH6sTCWd8TOhc3xZs1CSlLDQq6KZx16R1yAsaHRwMzN5CO9PvE5nD5luXq6gGO1TGQm/EhPlw81WnN60t/dYJ4ni5qMipUnOFoClu7pUTbuC8NUhFjiaA8LX/AAWfzp/WIq4XMegB2IUmv1pGbwONnTpqZa8PlSp61pQkX6hvWA5nHJksrT+zlSUqLFyKdaR3yO9mNGuPCptHQWJbS8RXwycm8pf+39IV4THmdhSrKUu5SgFya5Qe5I9orlcXlpHNMXLNi5WA9jUUvAtjLBEj8QcGnTQkZFgXKcpqLj61hNieHT3SPDWwqSxcb0arxqBjwajEqtpNP60gqVxCeKpxEwjqQt/9wMRnhcndjqEaMpKK1EICZiSPIQkhSW5swelg/pH1aRJ/asIkkqKlIuRlKrivWhjKq4niX/6qSG1loNv+20MOE8bxCp8tCmWkq5glISwa+zOwtrA9txRWDS0ifCQBNVKXn8rk1CVPolret4In8MSFhVSrMQKuVoY0L1oDU/aDkzv/AFC0ioSklT0AJIy21ofT6jcSn5ZoUFEEMCzeW6r2oDCIuFzsDLlpUtegJSjQWvuX9oRYjElCiAAyTlOWjAjNmqQTV7amDsdxPxUEyiCkMC4YZiQA73FbDSsLsQtTpmIlpbNdqlTEBnsHEMjgzCgrWpwpKjJatiQSTb5hmr6Rg/2nMooWAVIbMLgHu1TrQQ4+HsQrxUAGyJhUBdyCoP1LCM/xfiK1qBQCkglmyih1V0HTtGfO1JIllkkhXj5gXVQy5S1TRtC4SSCTptHobEIzAqOZ0ijpCaC4c6k2PSPRBZEtGSS2JkycoPly31Fd32rA01YSQAxIduaoNaV0gvijLBVKAALDKS5LPRTmrjoIlguHTVzEy5csZ1fKwLPVyD5UiNkU3/YeL6QtkzlUSlsxJoBmLm7JFVekb34Y+BpuUTcWrwkeYoIGdqGpdkuNnMaP4X+EE4BJUopVNUOZTWJuASOVPZtXgPi/FDNVlQ5lJ1/GvYUc1+vSH4RfZWOJLs9xHFJnnkSkSnYJTRS8oZybnvoGhLhlKKFLlF5aSQpIDioqtz+UFYoy1KQhSsilKHlNEhiyaUbdrkuYPxGGC0GXLGZ2HmDMLuNKCsRklOWvBRxKuEyUhOZgFG51hghD1JAGpJZI6kmwgaXNRL5UgTV9KSh3VdZvRNOsDYvFJoqcp9kgUB/hQnUb36xsiqVIgsdu2MjignyJzn8SnSgdk0Uo+0BY2c7eKt9k0A9EJv8AWJy0lYrypIc/jYmtbAs9KxWrBIQQUIKiKhR5idfMd9u8C0aFADniYQFy0sAHJJAOUXITexN2+kR4fgVP4k1ZJCikpoygp0lxc6F+ohxJoCC3YC6Td96bxCRw0SiwHmD0q50LmpLhOukBy0MoJMacL/0xwaACcy3Au0OkfDGHlFARKSEk86SAczA5SX2MFfCmP8bDpUUlJSVIUDcFBKat0AhuoQrnJ+SXFJgyOHyhaWgf9oiGEwyQZlLqetflTZ7DoINjiYFs4FxuHSUKGUVDUoasKERNWGQ1UpI6gReYF4tP8OTMW4GVCi5tbWO2dR8z4gtC8ZlYhClkOlPKkIZTEAakNA6MEVdtaaUd3Lblot4ESpJWWCsi1G9zt6q3iUrMkZncAKUaGwFq/lBky8VoSqw8pRrLR/tT+VWipPB5Z8qSC3yKYU9RB2EwWfmAYClaB60HV2g2RhQkuUukCutiHDa6wjypasZpLsXzOAhLlMyblAqlMxOZ22mF+jDpGn+B+D+CVKMxUxak0zEKIvy8tAXoQNozvEMJmnCaojxAkpS1QEk8poWJqfeB1qnEpVIUlISplOSlyTo1XpEZ+q3xRG0jaBDLUM8sKmLCmSo+IrYMqgcAWNBWA/iLErzyUoKRKKSlWZIOYOGUCfK5YBzvSGk1AWjxZaU+KE0bQsdW8pN4yszHeOCSMq0kAD3PqwH6RVNFRlxWSEoCFTHUS2UEMAymOUWNBezdoWz+OpljIohQtUgg1FeW0ckgTVFWYs4tYEDnB2YvlFmrHz/ETStZUSCHNRYem3pCzbqkJlnxRs5HEkpmqm+VwRlS1aZXAs9fpCRGHK1rKhKJAYKIvtyu0JfAUTqU0JLvZ7HTeC8pCgwGQi+ayqVYXpoaRlcX1Zkc70X4fFqCsq5YdvmSwDUdL2ePRHPzBCjmyvUO5exNK6R6FcEcmhzwv4cVilJOYiWeYUda/ejdfYGPonD5MrDjkljMBzFLWGhWb/rpaBcQsZAJaiiWKHKGWQKMVNyJ7V6wD/5nlSwpKGKgKA0SNH3179o9FySRqdIH+IviMKUqWcyQBloQan5iW2NoWYbBJUkKVNmkEUaURlJuQdaNWBkSv2jEZ5hR4QqS9X1DDzV3aGk/HlZyooH2Y/oA2kZFJyezoJvbF0/BYSWU5vHmKBACR+7SCXIzm4B3aukHTsbQJWQlPyypYYF/xarNLqpe0A4qUmYsWKgbO2YC47vUPYiCky0ySSU0YFRDMdS2bUF7vGqGTGogpXSD+HYYTHzulmZALcp+YqFaPZNOpePT8MgKDAOAwIAAI0HQA779YY8RmJl1RyFhepVS1NNIimSlyeTIwIBLqBsbUItb2hnNX2OkkLS1EqJGtbDo35aQyWs5P3Z8oe1xuB3/ADgTGYUkjIMwJDgli1lFztdtdI5hzlVnzWNKEAKHQ1YwQ2XSkkB6gNdQ3uANWL/SJVASX5k0qexBYXeCcRNQGKiGUWSbk5qFPvTSw3juAwpBWk3ZrNax6QDrHHws8tc5JBCVqExJOpUGWAOhA94f4pTJfYg/WMWOIFE+QHNHC+ymA+oBjZKqkjuIUlNUy94pwi+X1I+8WJ/WISkM/wDMTHCHgvnP8o+5jNf6lziMCtIPnUhO1y/5RpFC56CMn/qYf3MpLs81P0BP5R11sZdgmA4eZGHKVhOcJHzOOZQID9hGZ/8AEghBB0S16D+mkN8ZxRfhnKtklgXFwANfeM9iEDIWZ6aaflGTJ6i9RGcn4GGH4mkS/IHqw29LVhXMx01eZQSoZR/uoXAFGZoDQuXzAKIUbVetKNeraQXh8TMBKpqcst2zAgk6NeinfRhGaVsm5NnZi1JSEFar2BFTe4sG26QZgUI8NTqOZlMAATvc0DvVqx6fJlTAmaHBFUg0oCHTWga9YXYqRLfmUoUoxykVNGPV+vvFpcHGysq42OvhvjKkLCSpPhm4u1KdoecX4ZLnyzMlGzkhJbMWZ8yeYFjVqx81OClooJkwBSq1qbUdmDVFo0nw1xxUot8pqaHMaULfSBBuGm9E4Sa7O4eWAMuWYPEOVTOUilj6C5HSkZDGYRCVKSl0pFwLuO350jfJ4qjFKShKzKmHMpieUkU7gu0YniHDMSiYZa8Oq5KVAcpexC7VbWLNuXQ2Ta0DzpYIBHl9fTa8AK8VsoBIsQe+hNRF02RMByqJzuy8zFva4tEjiZoCkOC4uS1mDPbekdFUZktneHJILBKgDcgsfUjSPRzDz0B0gGrOQH7dI7Aa30Mkhzj/AImmz/3aVqyh3CQwPtf62hUiSoJWsJJXygFWViHrTTSBJylS0nK2WgKk0u9ADrU2eGnwzwmdjJgAByg1eiU6c769Lwzj+AVtirh2KmrmtUVdRsEgNtYfUxsFYklNDkGpYOYA4nKl4WYqWlQUQWMwDlPQDYWeKMXLdd3ADu/Srl2AiGS5PWjnOS0ghKwKhSiBUqetLDKze0Tw2PzHKhWZTgsota5UT32hWrMoOl6/K5IArZrEjeFciQqWMxQ5JBSSrKWdjTV9YbHhTXYFrZtsRxIqW7pVWpY5XFxQU7xarjGUFgUywl3JYA9d4RcDMwpDh3dwahjQBzrR+rxZxAKJCcoyitSBaxa1+9YXjumy/N0aThPF6MDlILhw7HVqU/rE8Zx5837x3VZmylq9/W1YRYCSuUllKzUrtqWJGzhjFWIyqGaW+ZV0ksX3rc/kIMNt7KRnq2azhnxADlMwVSW0SaXZQDEEAf5jX4OYierxJZHlAymhLfQ6R8g4U4Ks5UGLVFFOSHo9ST9Y1OBnr5cpyhDvuXqQ70oYt7jiMtqx3MwJM5ayGGZgH2pT7xvJSKD0jGcM41LUnwj5gcwNnrVz63jaSjQdhFodWLkdkwI80dj0MTOERif9R8YmWmUDXMba9D2jbKLR87/1HSJkyQMpV5gdgL5idg0Tyq4M4y6p4mJCQQpyCzU1/v2hRjcRkChLJPM5UXap0ofQQ5WclE5Q7kmx6UgGRhxLlMpirrUAmtPcRhgg8W0K0ZhX5nHe3ym40t1h2hCsrghyHNHAFrm6j1hbJw+dTv3ckN/C4P8Al4Z4nDrUjKjlLUJG38PvDOSsEdWBT5wXkC1qcVZ2B2zeug0jk9CSUqWl1J5tTUOBapFbbxGflQkOoWJ3uzM1TSI/tCdwQKbHaE66FujpmpZylJBDkXv5jvdh0gHiKqAglzROXSj027QPjOHZlFaVEgkMAcrbu9Gf7RKeWUQpSSdMqte7M96hodRXaZK2elT1y3UFKJ7B/c39I1fCPiGeyfmRTMFBzq4ZqRjyuxJN6lRAboHo/vFvFMQWHhsSQxS5BA3B9Lw0k26QVNrpn0ORJw2MCkzJeVSgxahpSi7l4UYv4KQB4aAcoc8yjm2Zx5h9YQcExsxKweZJex5k6VDARv8AhPG/EJTMABDAF3B19O0PCSfxl2Wg4y7MBxPgc3DqCVJBQR/1LPsFMb9dY9H0/iGF8RmS+7fpHoo8bsr7UD5FhkqU2RKgCzJNk9XNvUntD3C45UqWUiaslT5gKJD0ZOu1TAeKlBCWCyGHmJcvcna8CIlCZy5lWclJs7Mbuaa2jOpt2/BhTaLpipaiDNSk5XKUueUkuCSL06wqXjEqUpZCsj0yfKAQw5qFy1YYTpiGCE/LYk1oL9T2gaYEJS5UV5fKktdw5LUJ2h4Ul0O1WiqdxcZcwqXoPqX0izh5QsE1VUHLUglNgCzJJJttFS8ZKyEZQlTEDlDv6Dr9YOwmF8MBKVElTFTD0ZzZybw0mkuqF5bGYmZFJARlS1KeU1Fh1pFqVCUVEJKnBIDXys7ZoAxmLEstVzVQvlGhEMuGYlK0+ZwzAHXtm7Rmkn9i0ZC7FYoIeZmIQoPbmcklmI9ItQsmX4iQXLOwenrQVhHjeGzvEKFOqWVUY0a4DDWrRpMPLMpAGYHLRV3NKB7JA7bxWVRSo6N2BoxSiyilQBL7Gh39R6QxViTkdFWBYD5q6UuSY9h8JnUkJ5QtTEkOAfmLajfuIcYvhmHw4uZk01loVQSv5gbE9d4tGNrRoja0S4JIILrHMoB66G/bT2j6TwYtKSCp6Bt4+ccPmEH94edRZIG2/wDK0bvhEzTQAAelItDoXJrQ+jkegXF4nJf3hiZHiOLEsVj5J8U/EomTSfk8mYXJ1A941PxVj8+dANQzezj3rHzPFYLxZiCogIQeYHUn+wG6RnyNN0wzVIa4DFpUMuZK2PMwonUVZyW1jmJmElg1ad9mHeB1YQSXEtudTqJNav8A0hpw/DpDqJBXo7eh6axlvfxBBtukdwWFEhLF/Z6n02+xi/FzQEqIvlPpvEMVVnr2NtHrAc2ZmQDXKXoBUizO0LSKukhDjlFRSSKgWBHeKJspmUSTm+p6x3EPU0OhdNex6XtEEEirJDdWKn709ovFaMDlbOjUKYjR9vS+kRUugCQGNWYFIHqY9LkGYoJAKq0FPY9OsSnYdSCyklPo4Dat6mDoRs4JYfMS6tKUHbfSscXe/cu31jqCag+jvm97tHljSitKuGfV94HnYdnEYgoqHWlQYgEpIejggtprB+B4rUBALAJIKiylaGrsqxpC0yyLsRb+3G0X4NOQOpTnRhf6bax0oxex4t2fRvh/j2dIega72P4T6R6MTw+YUqIlsxJKkG7nVu949DrNS2a1kVbFPFsDMmqdCSw3UAn60eKJalSUqGdOdRDoY5jYFlWLQ0EhSHfKa2BdRGgIJ/OKsXjTV0vS2V6WP0aFUn9V0ZUUSkJYKmBRJLtYjp3i79mYOkEZi7UAS2jGr0/toHmKmM+QkqJAe6XrWrCgiGGlKI6EsK3el/UwzRzkV4bArUXmJPmDF2ULszmsNZcwjMQGU5FK96ihLwNOKE1UkkC2VRfu7+sVnItnGVAUMqgokqcihBu7R0m5diuR7EpDBU1ag72oT0bUPSCMHi0hRQz0CgXvWw99IHWZYmh1kvQgUalABppR94j4QnOUEgoqLlmYAppXsBHOmtjKQ5lkggrZP8JoCNu7tXpDCTISbUBBrXS5YmoFITYfAJmuCnOonlUSSx1AINE9dC8PRweZIIzCgSChuajavo5ck9I5Ydp3o0QTHHAp5kqQFFXhoQqYoGrkMkV3KiLXg3jMhMnDJmEBU5Sgcn8RcgPdkhx2eI8NlqmAOmiWWrr/APGj7qI7QvxE1U6eb5ZVA/4vmPpQe8a1HRRyrYXwXDfOusw+Y3A2A+kazhahGfwkkgXhlhlGwvFVCkZXNt2aaZjAgVhfxvHpICQbVLfrCzH4tTAFre8K5mIoQ9IlNUMpGU4jil5s4DEKZaTViqoO+RYsdCGihUsTCtIHISDX3b3EGcSSlK0rscpBb5gaMpzbMxcVpAZWByZgCwrrt7x5/qZV0NkyJpEFYY5ycxY2HUn7QdkGVKVkFg50BIL+opHJo8O3mOp07A0eFXFsVlISC2c5X1HV9Hf6RGCbBH4qzuM4qorYFLO1xV+lo9xDFMnKCSbUL76mkCyZBKkkoGYhwbJHqYvGHll1ZwvLVbeUdH2hnxTEbbsBk4JQIORRAo4csIuPDFqL5Swdi361MOMNMCywIKMr6/cG0GoS6UkrQ5oCLHoA9IlLPJPQscaYjl8NKUk5mWzpZzTYl/8AEDy5q18k0MXBBCrUFGptWG2IxKZasy0K5XYgZswP4a01gCaZCwZpBvQ6dDy+sNCTe5HOIHiksGdyLku7VsfaBl4rKkD1cFz9qf5guYAo8ilkDS3t3pFUxGWiUghVSo2rQg3aLxrpiR7BjOSoE5qGv2oREUk1FS9y9v7eJy0hIYMlr0f6mraRYaswIGhsS/rVooq8Ba/DmGxDNzUa7t/iPRFkgUuDYVvs9PpHIVpPww8zvhrWV1VlAAYgh2qSToS1/SL8Tw7M3KUAvny1IswD70i1JlpQh3dieY0c6FjptHJkwJQCsVueZwNR9TpvCuUr0dtdFUlHKfDKlcyQVGrmoNO3pWA5+YLEsMFkswrdmO7sDB/jBZSRypIYZaZnI0ELcNhx4pKFEPYgW3PQNSKwX6Iv7JT8CoEgqypNSc1j1O96RdOnKfmUMiUucoL1oLVe9e+8EJlJS5IdnAarf8u/WK0zQjVRJWFMA935SNNK9462ziCRLSlJmyyHJIZmCbDO73j0mcrIPCSrICCpRdJIJNAzjQuoWDUgiXiTnVynM4dKqDQuANY7iJs0y/LlU7eHSgqXYeUsU+xjrt00MnYfwHiK1rSsy3yq+W4AZrUbpSkbLFYjMTMXSgfqGeg60HYxkPh2ctSQVECWCRUcxZ9/zjTzVJVllJIMsATF6EFmQk9mJbtGnCv4mqP1sliOIeBJJ/8AdVUjdSvKPSkCcPllKQk31O6rk+8QxKM8xIIcJr0c2HYfkYMRKjRRPJLwNuHzHSxuIKE0JST7QLgA8Txlm+kM3SJJAGLxBJp9TUfp3gVU5QIby/i/rpFxQbCja2inwHV2GlNtTrGaTGSEHxDilEoBYAVpUpIuL9vaFSJgUCH1Dd7OT/dYu4sUGesPQE33sep1tFIBWo+GxbzMCG6d/rGGb3snythyJUxDAnMGNwSHHV/WBJMhQJWXUquV/p63hlgsAtCQkqJqVK5vUMNrvDFWMUfIlJKSGcM1RatKVpGZ5N6K9i3DypjvMokB2KewcVLdotWlJDBISKWr1qIYJx5WKp5XyqJo7VJCbsaX0jP4vhagtc5SlKQl1JSlLWsKljSlqwq+T3oLVdBuIlTRLKZRSwDDNy1NXCgKmm0I1zvCBS+ecmqnS6aizbD8VKQz4PxITUVYqJJShOZ+9GyuQekW4nhi10UkW8pYqI61uO8PCXBtSOWuiiRi/wB2VLSlIUAGJZOXQpawqfYQtxUwSSyWysKJDu9gXr9IKxslYSgErOVwzhhXQdtOhgQKQlJ/dguQz1PrZorFLteSeSS6JYPFZ6EpzahmPQO7msWyeGqnqda/DAfkHmatTWlRFCZIdiAAba7OKVa1YYq4YAy0FSiRfMye5d6f0gzkovWhYoWYuWEUZRALDUq71prFK1McgAA0GptUaHT2h1JwQSjKtAUVGpsEixatW7QqUFpKkCoTyvdkjdixNvaGhOxt+TkvDlZejgMTb66GPRdImC2ZjUNfrqY5BbaDxR7C4d0ywUstVbCgDse1usXYjAoXRVQkGody1ybk1iSMP4YRzFVnS9L2Ljmpu0Xz8eEsAQCSAHF9rW3iTcm9A0AfsbGieVLXLP0NK/oLQvly5y3AAQMzEalzf29IcTppWooSWJo7W6sLeu8Qw8kyxzzN2bR3BYkUFqbmKqbS32KipXDinlCl5XckEKNwGGqb17R04NDkpDOMpA+bq4qDT1g2WtAACWJAYqLOGOa1ru/qYqkSVF25XUCKcoFbfiepd6QqnLyBlmGSpJIUQzjK4JUNWc0Pc7RTMxMtIIM3mcsSeYH0oB32gScCVUUhV3LsHDF2PmO4/wAxPDyUMVfuyqyqkBTtsKA0vFVBd2BNmjwxKRVwgEu9iw5h31ghM4hJUq6jmV2owDaWEDYhLsnZgT9W9/tB2Fk5+UjUKLW6Dpv6xtxpQij0NtF2FDB2rck3c1b0/WDwmCMNgCqGcrADUxRNvozSaB+FSswLR7Gy2NbQzlJCBSm8JuLYkAu/1/vrHOF9ie5+AM5QTfXb9dBA2e5D+9B3I3iE5RHOa/fpHAsZVlgVBNANzl6MKOfSJTqMWdYgm4NKphKkEpKja5USGZqtcw18UBNB9GUWegpEMPKBU5AzB6Corf1aPKCS7OAm6Rb6D848DJPmwpUU8VxAHMSpiwpQA0DvcmI4GSJaspUVE2uomupOtO3tFSkEqCiUgdTdxT9e8L5ExWIObIqWUeRdcpWKZS3mBisIfH+jl2OFiuRxkCS5LBTmgA1/w0JcXi5iVKS7yh5W5CelbgVi1QU6lJkqKks9Tk2JBV0r6R4SJwAmpXLzHykuSxrTQK6VsYdR4vYzspwmLMuYlZAKFcrKFQe4uKiG+KGYZxmSH0JBWNAz0Dgn0gGVh5y5omqATkblSp8z3IpX/MG8RlFQKsswVargEM5LG1HhZ05IEXQkx2M8RTOeXQXY77wJLkrWKBRS7FgTbbQae8McJKlLV4hCEoSQlPy+/WGQx4QoZQ60/KCE+jbM1hFufHUUI1b2AycWxCJctSSwzZkklLh3fsGgtE/e1laKfXlalIeY6ctUspTL56Wp5q0PoIHVh5i0q1JDMaVI5vT+kc8SkhloXKSnRTAjysSC2rdn6QlmYtJCgE5Mo08r2ZrBzSNZK4O9BMtcE36tf/MKeIcAYLyrZwcycuYHV73gYo7OkxQcPyuhJJLFzoI9DPCcPKpaEqXlADvZiRRi9KUjsVcJi7A8RJLjSrkAAEbU94VS5BzAkrzGoejB2cgFgIvGPUSoMGAAAq1K77xHEcUWXsA7MH/WOi2tBkg9KEoQAlNHfP8AnmuXcROUpKQVKZvlF2o2t6xlcZxWYZgqzMzUveJTuILUpKS2WlK/rDe1aEpj0IRVc1QSS+XKQAaEZma+msXyFgB0lIAHkUWDMcrmrRnuHY1RC3Yupnr16wUZwzp5E0Ja9GY79Id4rWztoZzzkCXCSovVIysLX1ADV1cwfgJKFc+RyC5fTYdR0jKy+JLmKK1MST1bsA9o12C4opKEslFam+gp80W4JRRsx4k1Y1wWHfmXUOSrvGlwMpKeZqmpjKyeNKAoiXU1of8AlB8nj8z8KP8A7f8AKNMIJ7YmfI/qjWS5nSCAqMmPiGY55Jfsr/lHR8STG8sv2V/yil/hlSNHiF+0JcZKJLj7V+kLp/xHMbyy/ZX/ACgPFfEEwA8sv1BP/wCoL2ckMwqpe+xdt3e70Ft4GxSSEEJCia7BqgPXQEiApfGFLJSUIYNodR/N/bQFO4yqoyIAAsMzXN+at4xep+hWCGP/AE0oSVFSmy5m1P8AVorxEoqPMAGFyo/QDzbv1hFheMLmK5gk+h69aWHtFWI4ovxFKoSlNHdhat6nvHl+1Q76Ga+chOV1h2NQgagdQ1XY1gfESik8pCZRcrSpRHShSOWjFxqYAl8YmEMQk0Kqg3FtYMl8VUssUIYElgCAW3ANRBpxAM8EhagQo0egqVEBtTcWrr6QEuSqRMmKU3hEcoFMpJ/CfmLs/Ux5fFFFClZUuHI82lR80KuGccmTZcwrSgkGlLMxGu8Kot78AYyxeInJbwykpupqkW+UVatosUsLyvOK5iWIGUgKehDGwyvQwCjFCQgqly0JJWASxqNrxSOKKUvypDjNRxtShtq29YdR3pCO47DeI8URh1j92CgpI5Q6goWLmhD6RUnGDEqACqEM6aKcmxPy0cN67RnOO4wqALJ+vXcxXJxBlIK0gZgWrUMQk2tGmOJVy8h7Vn0riCgJbpUyuVJJFQScoferVieFkTM8sghkghZFi7fR0kN2j5gcUqiiSSUFdSbghjfSC5vF5qJKADrdy9wd4acaWjmqPoeM4QVTRMQrI10mmhps1XtC/gfEs2KKU83LUvqLv0rGbwXHZqmUrKX0L5aGlHvDzFcaWiQFpSgKzKehD11Y1iUJfxOTsYfFJTRCJYOqkjXb849GFwnGZpnKdThT0JNNaVpePQHBp1YrW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xQSEhUUExQVFhUXGBoaGBgYGSAZGBgeHB4YGBkbGhkYHSggGBslGxcVIjEhJiksLi4uHCAzODMsNygtLisBCgoKDg0OGxAQGywkICQsLCwsLCwsLCwsLCwsLCwsLCwsLCwsLCwsLCwsLCwsLCwsLCssLCwsLCwsLCwsLCsrK//AABEIAMwA9wMBIgACEQEDEQH/xAAbAAACAwEBAQAAAAAAAAAAAAAEBQIDBgEAB//EAEAQAAECBAQEBAQDBwMCBwAAAAECEQADITEEEkFRBSJhcRMygZEGQqGxUsHRFCNicuHw8QeS0jOCFRYkQ1Oiwv/EABkBAAMBAQEAAAAAAAAAAAAAAAECAwQABf/EACYRAAICAgIBBQACAwAAAAAAAAABAhEDIRIxQQQTIjJRQmEUUnH/2gAMAwEAAhEDEQA/AMgZagpspJGqa+7RfMJSQkip6s72b9ImJahZRVT73Yip9YrzOQhRoagmh9FbiKKbPMcKLEqAs46guezRGVJdW5J9e/1MWyZDKcqICbKNx0I171i2TNS2VSql3NsutwL+kMsr8CrF+lSJIFQm7h6kdemkTWwIuQWFAxAtpFilhLHOSLZWGoBcvaLEqCm1S1W7C3TpDrO/Jzx+EQC0BJAULsphU7C1/wA4lJCM3hlKuawNw/XSLJKABR2BOgPodR+kCz0r8UshWa72elW66RVTUtJk3Fov/bFhRTXLUGnob2axiK8PTVzoznVgwqB+kU/tJrnAWAeyux6giDpEoHmQQgirEX1ro8HkogUHIjLQjlqFVBUGZYN9Y5OQEKqrcgAMk7MdS1PSLDMUTzM9TlAc1qK29oFxCEqdgrOoNWoB96NpBUrOcQ/DzOYKSAWappU9YsnYYkkpKgu4JLj/ABC2VNyINGKXL6k/wi0MMNNz0LeWtQ70oRv/AEiM247RaCtUwWVIWlblkAmrB67jVrvDSXMGXMg5gdCWA6gM9ax0rCXoCQAAwv66/S8Uy2alvrCe65dlYJw0i+ZiyGYZmDsBvoCbxCXmdyabf3r1iQOgtEkyoC30CTAThxc+xq3baOS8LoHGzdbwxRhXvBUuSBGiEZPsg2hXL4SXotYpWr77jV4ZYbBhAGpGpvBaERaJUaFBIk22VoRFiJbwVLlUiniGLTIQVK7AC5OggSkoq2MkRygFiQDsTHpq0JDqUlIJZyQA+1YzOJlLmnxFFWYsVMWZi+UH5RWBMDPmTgULRkSNFPU6s/rHnP163S0X9pm2CHDixqO0eMqMweOqSrwwsqKagNWgZj0qIknjE05eZvbvU2tFF66HlA9qRpwho8GjM8R4rPZ0KSlmdg5A3D3Mek/E5q6QA9CSwY76u8WXq8bViPFKzVJ7R2MTi/iBSiB4hYE1SAPc+4aPRN+qT8B4COWCpJIsq7CrV6vEMxSxy5gWzahneoNRpWKziSKiuux9nd4ZycQ4AJSFEOkKGvVowSk4+DRqRVOw6gryBSQXSXZQ2TXWKpnCykgBDg18xLDUWpcRcmhrUVfLWrOeU3A6RTzaFhuGbs2h94MZS8MDiSmSFGpl5U0GzgWDb+8ekz7E/u9a1BahcRcMdZyljq4+2ulY7OQF1SlLmrAcxGlzDKbr5IDS7QTKxQ0I5thcszk67QxVi+QIUARYENmu79RQj1EIkIIIzcpUDY1c9DsA8XImFIqqlgFCr97NT6xOUf8AUKYVikFIUtmDKNKvYE7O1OkBJm5kZkhTGoLPXXbSCpU9YDMwaoo7Vu9nr2i2gWEpvRwnQGoJBc+oPpFseZx1IHDeigKK+RSVZctCRr+VNYulYVKXyip1ggy2i+Rh3tFI5eXQHAFloG0WSpTWH0hmjh/SLZeDAh/bcgdC5OGKoIGBhnLlgRMoh1hidyFqcM0WCXBSkREJi0YJCSZSBE0CLAmLAIqkSZ5CTFoiqu8e9Y6zqCAuMzxvHJ8RRBCiAEpD0TR9dSYlxfiZCskpQcXqGL6E3A1eFWGKfMPlqVDU/hBMeV6zPy+C6NWLHWw3CLLDMsgn/t9A5guSuWXzhQKjU5ipDfym3pCybMzFpagCfPXlHteL5ywKEhII8wIBB/lN/wCsebLG65GtLyEfsvMFlJOWygAwpd9mitUtV6EWNaD00q8cnyx4eVBNTVRN+p/SBv2vw0OGXl8yrqfc1DgDprB3XdhlFJAvhFLql3LjLVLsS9S7vppFSsJ4o8RKHOqKZhu72OsWYXEmc6kABq5jQfUaw3wGFzcxN7kC7WrqNIb3Jx/6QhFz6QnwGCSEDxCEqAA5lVGrFmtHY0a8Mgm5LaPTu0ehf8ibNCjKOqMLisAZTqAo+pat/aOeN+HMSfw063JiUzFZyylKCRcD+6xIXZKkpS1Squ9942W6+Ri1egzCqKgQpTqJF2U2pZ7WiuehuW6egcmtcpcMb+0dl4ZEpAUl5p0ymgG7ajpE5bVK1gC5SQQNhexb7RJPyitaIIlSpSMxDPQOXJq7V+1IslKNPDyJUQ4ro1ARWlftEpUwKDKGZ25dzViH81G/sRBElIJZS11PKpJYAWcmjuzE7weV3YpwYtR5ZwQGIfc6U+kEowyQQRVRFCo6GoZxQ1gdEpJBGUqQkFwzkE1P8wtaLVzCkUQzU6gAOw3jr18dHIsWVeZv4SCkqACX5g1npEMNiUlbsy1HK4dL2yhte8CYHELUR0r32G16+8E4VRMx+hBJplL09+kPxq7GQdnUkmtHamncCsOvh5a1BQWDQjKSGJDVdusRweAeqrUYQ6kJaNPp8Lj8hZyjdIkURSUwaRFC0xrQkkVpTE8seEdUYIpSuK46sxWTFEyUiTx3NFbx4mOsFE80L+K48JSUhQCi47aM+j2gwqjKoUuYZnLk5lOF3OlNXv7CMfrMkox0WxQTeyEySWJSybBUxgejIBv1NBeB8XOyoMtKAt1cvN51E1LCruVegi5c0rUkZXYODoAKABPb6mDpRl5KoaYDu2VxUAteMGKDl30bYY+QNg+GTZTBHKopzqSqjU5RuLe8M8b8PrmJKwiToSVKJBXsOXyVoBSrwfwyWgEVKmpluXtUA7wTxdWYJShfMkDMBUqLOObVLPq3Kdq3nFGh41VGdkcI8NTz5yTMdsqVEDdgSlnraG6uApXLeXRaA/hmncu3NszDq0VlAqElphSUubVYk5u1D94aYCYJKkZFJIUQyRXIpgUua0UHGxeJuCkBQj0ZeXhxmHjS2AqlK2DtV8oLMIniMUwLVfpYdelYe/F6Ak+JlBRlSdSwdn2cEs0ZbCHMr94pkg7tQW94iklopjgo9FC8LNz5kqLqTY2Sx0Au8ehwACQqitvWPQnNoMm7MeEpWsBAKToKt3JNoOlcOmtmbsGf6wOjEKFFksKsTro7HlDwdh8cmWAmpYk0JWxuQ+14tOUukjzoRiznEyEBKlpLts6XZz2tAiMUEoDJD6hVk9/cQ/mTJS8xNaAVdjr+ZhWrCJAIUWzWOXNy/wAwqzswNoXG1W0UlDyhfg8SSsoJSpKjqKb0sxeDTPFUqUuigBlLPU0L+jxGVw4glNggZsw1DkjtrDyXKTlBWkAli7MVPu14fM4raAsTF6U5iCiZMTl2rTRw1BeKZmIlysy0rzny3IDXPm1pB/E8KAkgLWkdCxUD8tT6QuRw8igIIdwAMoDdbk77wkKasnKDsqwKUeYKXVgMwdNdy4BGndoa4KQSozcis1KqFyNg5akVYTAgKz17WSNiBYRreDyGFQGNRFofOWgqKSCpQdIO4iaRFoQ0RUmPRUtEXHZfKMVzogiY0RmreB5DeiGePLXFCbxYuXR4axFZQpURKoioxEwbEZ0qjuaK3jhVAs5ImTCmdgTOnkBILMRTe5rcg+zwTxDE+HLKnal9usBcD4yjDqzKTMmBRdZKg4tRPb0jD6rJb4I04IK7Ydh+HYWWsrCp61PVRlkbhg4YNo3eKMfPlpP7sKZJfmSyio0dQFmel6tGm4XgMLiAfDnqK1uQhTIUX01f0gTHcNEhYAzeYhSmqKv7s5h9LSN8b8F/DOFeDLKlghcwHKAHVYu4s7E0u8e8QSZLrSXOUBN3fQaMCK+0WzlmYQtOdQPkAJKk5Q1DUAsfN3hfwuTOZJXNeagKKpZS2UGrXOj+8Le9lNinigK1omSkslKSCgsSVv8AMl6DLUekDcFnqnTmq5SskB2SAeU1F3y1B+0a1fDJMwJVkRUO+WtdegDkAVtA3CcAE5wECqTkAGgBHL0JP0jpTSqkJxdgfHOL5kolqQyGqk0KnbbTrCjGTA0vKgBLFJSmrGwJGrjWHfD8MZ8ibKnSqoTyvVQrmobhiGIjNqSuUsi0oB848x0yt+UYcqafJeRXKUdl0xYdrHbX7R6IoxHzLSAluUG/eooI9ElN/gVmrwZ3M3mSH1yt9hFE2ar02cenrEFOolgH3t9ouGGsVKFHpYjdg0btIwbZLBYohYNb9X9tnaNBLxIJygAktyqLdaE37RnpYSk1odHc0FbkwxE8FyXLhtLWoNKa3hWol8Uklsafu0qKZhKCL6jYhxap13g7EzA3mO4ILVLN6Qmky2SFHMwamXmPRdGI2PSDZROYJUAyhyAVB0DnR/pGfK0/qUlPVRI+FkS6lKUTbe/qTV4a8O4WSylAdhA3D2VM8OhWC6quwD0H0940kugi/psLkuUiEtHlYVJDEBu0XSZbR5MTSoWeN2kBItCYipERVi0A5QoKXfKkuwDXNtRrAaeNgrAEo5T+NVmuTlb7tHWU9sI8KsEDCkhwhRHQPAGO+KJcqniyk9EgH6sTCWd8TOhc3xZs1CSlLDQq6KZx16R1yAsaHRwMzN5CO9PvE5nD5luXq6gGO1TGQm/EhPlw81WnN60t/dYJ4ni5qMipUnOFoClu7pUTbuC8NUhFjiaA8LX/AAWfzp/WIq4XMegB2IUmv1pGbwONnTpqZa8PlSp61pQkX6hvWA5nHJksrT+zlSUqLFyKdaR3yO9mNGuPCptHQWJbS8RXwycm8pf+39IV4THmdhSrKUu5SgFya5Qe5I9orlcXlpHNMXLNi5WA9jUUvAtjLBEj8QcGnTQkZFgXKcpqLj61hNieHT3SPDWwqSxcb0arxqBjwajEqtpNP60gqVxCeKpxEwjqQt/9wMRnhcndjqEaMpKK1EICZiSPIQkhSW5swelg/pH1aRJ/asIkkqKlIuRlKrivWhjKq4niX/6qSG1loNv+20MOE8bxCp8tCmWkq5glISwa+zOwtrA9txRWDS0ifCQBNVKXn8rk1CVPolret4In8MSFhVSrMQKuVoY0L1oDU/aDkzv/AFC0ioSklT0AJIy21ofT6jcSn5ZoUFEEMCzeW6r2oDCIuFzsDLlpUtegJSjQWvuX9oRYjElCiAAyTlOWjAjNmqQTV7amDsdxPxUEyiCkMC4YZiQA73FbDSsLsQtTpmIlpbNdqlTEBnsHEMjgzCgrWpwpKjJatiQSTb5hmr6Rg/2nMooWAVIbMLgHu1TrQQ4+HsQrxUAGyJhUBdyCoP1LCM/xfiK1qBQCkglmyih1V0HTtGfO1JIllkkhXj5gXVQy5S1TRtC4SSCTptHobEIzAqOZ0ijpCaC4c6k2PSPRBZEtGSS2JkycoPly31Fd32rA01YSQAxIduaoNaV0gvijLBVKAALDKS5LPRTmrjoIlguHTVzEy5csZ1fKwLPVyD5UiNkU3/YeL6QtkzlUSlsxJoBmLm7JFVekb34Y+BpuUTcWrwkeYoIGdqGpdkuNnMaP4X+EE4BJUopVNUOZTWJuASOVPZtXgPi/FDNVlQ5lJ1/GvYUc1+vSH4RfZWOJLs9xHFJnnkSkSnYJTRS8oZybnvoGhLhlKKFLlF5aSQpIDioqtz+UFYoy1KQhSsilKHlNEhiyaUbdrkuYPxGGC0GXLGZ2HmDMLuNKCsRklOWvBRxKuEyUhOZgFG51hghD1JAGpJZI6kmwgaXNRL5UgTV9KSh3VdZvRNOsDYvFJoqcp9kgUB/hQnUb36xsiqVIgsdu2MjignyJzn8SnSgdk0Uo+0BY2c7eKt9k0A9EJv8AWJy0lYrypIc/jYmtbAs9KxWrBIQQUIKiKhR5idfMd9u8C0aFADniYQFy0sAHJJAOUXITexN2+kR4fgVP4k1ZJCikpoygp0lxc6F+ohxJoCC3YC6Td96bxCRw0SiwHmD0q50LmpLhOukBy0MoJMacL/0xwaACcy3Au0OkfDGHlFARKSEk86SAczA5SX2MFfCmP8bDpUUlJSVIUDcFBKat0AhuoQrnJ+SXFJgyOHyhaWgf9oiGEwyQZlLqetflTZ7DoINjiYFs4FxuHSUKGUVDUoasKERNWGQ1UpI6gReYF4tP8OTMW4GVCi5tbWO2dR8z4gtC8ZlYhClkOlPKkIZTEAakNA6MEVdtaaUd3Lblot4ESpJWWCsi1G9zt6q3iUrMkZncAKUaGwFq/lBky8VoSqw8pRrLR/tT+VWipPB5Z8qSC3yKYU9RB2EwWfmAYClaB60HV2g2RhQkuUukCutiHDa6wjypasZpLsXzOAhLlMyblAqlMxOZ22mF+jDpGn+B+D+CVKMxUxak0zEKIvy8tAXoQNozvEMJmnCaojxAkpS1QEk8poWJqfeB1qnEpVIUlISplOSlyTo1XpEZ+q3xRG0jaBDLUM8sKmLCmSo+IrYMqgcAWNBWA/iLErzyUoKRKKSlWZIOYOGUCfK5YBzvSGk1AWjxZaU+KE0bQsdW8pN4yszHeOCSMq0kAD3PqwH6RVNFRlxWSEoCFTHUS2UEMAymOUWNBezdoWz+OpljIohQtUgg1FeW0ckgTVFWYs4tYEDnB2YvlFmrHz/ETStZUSCHNRYem3pCzbqkJlnxRs5HEkpmqm+VwRlS1aZXAs9fpCRGHK1rKhKJAYKIvtyu0JfAUTqU0JLvZ7HTeC8pCgwGQi+ayqVYXpoaRlcX1Zkc70X4fFqCsq5YdvmSwDUdL2ePRHPzBCjmyvUO5exNK6R6FcEcmhzwv4cVilJOYiWeYUda/ejdfYGPonD5MrDjkljMBzFLWGhWb/rpaBcQsZAJaiiWKHKGWQKMVNyJ7V6wD/5nlSwpKGKgKA0SNH3179o9FySRqdIH+IviMKUqWcyQBloQan5iW2NoWYbBJUkKVNmkEUaURlJuQdaNWBkSv2jEZ5hR4QqS9X1DDzV3aGk/HlZyooH2Y/oA2kZFJyezoJvbF0/BYSWU5vHmKBACR+7SCXIzm4B3aukHTsbQJWQlPyypYYF/xarNLqpe0A4qUmYsWKgbO2YC47vUPYiCky0ySSU0YFRDMdS2bUF7vGqGTGogpXSD+HYYTHzulmZALcp+YqFaPZNOpePT8MgKDAOAwIAAI0HQA779YY8RmJl1RyFhepVS1NNIimSlyeTIwIBLqBsbUItb2hnNX2OkkLS1EqJGtbDo35aQyWs5P3Z8oe1xuB3/ADgTGYUkjIMwJDgli1lFztdtdI5hzlVnzWNKEAKHQ1YwQ2XSkkB6gNdQ3uANWL/SJVASX5k0qexBYXeCcRNQGKiGUWSbk5qFPvTSw3juAwpBWk3ZrNax6QDrHHws8tc5JBCVqExJOpUGWAOhA94f4pTJfYg/WMWOIFE+QHNHC+ymA+oBjZKqkjuIUlNUy94pwi+X1I+8WJ/WISkM/wDMTHCHgvnP8o+5jNf6lziMCtIPnUhO1y/5RpFC56CMn/qYf3MpLs81P0BP5R11sZdgmA4eZGHKVhOcJHzOOZQID9hGZ/8AEghBB0S16D+mkN8ZxRfhnKtklgXFwANfeM9iEDIWZ6aaflGTJ6i9RGcn4GGH4mkS/IHqw29LVhXMx01eZQSoZR/uoXAFGZoDQuXzAKIUbVetKNeraQXh8TMBKpqcst2zAgk6NeinfRhGaVsm5NnZi1JSEFar2BFTe4sG26QZgUI8NTqOZlMAATvc0DvVqx6fJlTAmaHBFUg0oCHTWga9YXYqRLfmUoUoxykVNGPV+vvFpcHGysq42OvhvjKkLCSpPhm4u1KdoecX4ZLnyzMlGzkhJbMWZ8yeYFjVqx81OClooJkwBSq1qbUdmDVFo0nw1xxUot8pqaHMaULfSBBuGm9E4Sa7O4eWAMuWYPEOVTOUilj6C5HSkZDGYRCVKSl0pFwLuO350jfJ4qjFKShKzKmHMpieUkU7gu0YniHDMSiYZa8Oq5KVAcpexC7VbWLNuXQ2Ta0DzpYIBHl9fTa8AK8VsoBIsQe+hNRF02RMByqJzuy8zFva4tEjiZoCkOC4uS1mDPbekdFUZktneHJILBKgDcgsfUjSPRzDz0B0gGrOQH7dI7Aa30Mkhzj/AImmz/3aVqyh3CQwPtf62hUiSoJWsJJXygFWViHrTTSBJylS0nK2WgKk0u9ADrU2eGnwzwmdjJgAByg1eiU6c769Lwzj+AVtirh2KmrmtUVdRsEgNtYfUxsFYklNDkGpYOYA4nKl4WYqWlQUQWMwDlPQDYWeKMXLdd3ADu/Srl2AiGS5PWjnOS0ghKwKhSiBUqetLDKze0Tw2PzHKhWZTgsota5UT32hWrMoOl6/K5IArZrEjeFciQqWMxQ5JBSSrKWdjTV9YbHhTXYFrZtsRxIqW7pVWpY5XFxQU7xarjGUFgUywl3JYA9d4RcDMwpDh3dwahjQBzrR+rxZxAKJCcoyitSBaxa1+9YXjumy/N0aThPF6MDlILhw7HVqU/rE8Zx5837x3VZmylq9/W1YRYCSuUllKzUrtqWJGzhjFWIyqGaW+ZV0ksX3rc/kIMNt7KRnq2azhnxADlMwVSW0SaXZQDEEAf5jX4OYierxJZHlAymhLfQ6R8g4U4Ks5UGLVFFOSHo9ST9Y1OBnr5cpyhDvuXqQ70oYt7jiMtqx3MwJM5ayGGZgH2pT7xvJSKD0jGcM41LUnwj5gcwNnrVz63jaSjQdhFodWLkdkwI80dj0MTOERif9R8YmWmUDXMba9D2jbKLR87/1HSJkyQMpV5gdgL5idg0Tyq4M4y6p4mJCQQpyCzU1/v2hRjcRkChLJPM5UXap0ofQQ5WclE5Q7kmx6UgGRhxLlMpirrUAmtPcRhgg8W0K0ZhX5nHe3ym40t1h2hCsrghyHNHAFrm6j1hbJw+dTv3ckN/C4P8Al4Z4nDrUjKjlLUJG38PvDOSsEdWBT5wXkC1qcVZ2B2zeug0jk9CSUqWl1J5tTUOBapFbbxGflQkOoWJ3uzM1TSI/tCdwQKbHaE66FujpmpZylJBDkXv5jvdh0gHiKqAglzROXSj027QPjOHZlFaVEgkMAcrbu9Gf7RKeWUQpSSdMqte7M96hodRXaZK2elT1y3UFKJ7B/c39I1fCPiGeyfmRTMFBzq4ZqRjyuxJN6lRAboHo/vFvFMQWHhsSQxS5BA3B9Lw0k26QVNrpn0ORJw2MCkzJeVSgxahpSi7l4UYv4KQB4aAcoc8yjm2Zx5h9YQcExsxKweZJex5k6VDARv8AhPG/EJTMABDAF3B19O0PCSfxl2Wg4y7MBxPgc3DqCVJBQR/1LPsFMb9dY9H0/iGF8RmS+7fpHoo8bsr7UD5FhkqU2RKgCzJNk9XNvUntD3C45UqWUiaslT5gKJD0ZOu1TAeKlBCWCyGHmJcvcna8CIlCZy5lWclJs7Mbuaa2jOpt2/BhTaLpipaiDNSk5XKUueUkuCSL06wqXjEqUpZCsj0yfKAQw5qFy1YYTpiGCE/LYk1oL9T2gaYEJS5UV5fKktdw5LUJ2h4Ul0O1WiqdxcZcwqXoPqX0izh5QsE1VUHLUglNgCzJJJttFS8ZKyEZQlTEDlDv6Dr9YOwmF8MBKVElTFTD0ZzZybw0mkuqF5bGYmZFJARlS1KeU1Fh1pFqVCUVEJKnBIDXys7ZoAxmLEstVzVQvlGhEMuGYlK0+ZwzAHXtm7Rmkn9i0ZC7FYoIeZmIQoPbmcklmI9ItQsmX4iQXLOwenrQVhHjeGzvEKFOqWVUY0a4DDWrRpMPLMpAGYHLRV3NKB7JA7bxWVRSo6N2BoxSiyilQBL7Gh39R6QxViTkdFWBYD5q6UuSY9h8JnUkJ5QtTEkOAfmLajfuIcYvhmHw4uZk01loVQSv5gbE9d4tGNrRoja0S4JIILrHMoB66G/bT2j6TwYtKSCp6Bt4+ccPmEH94edRZIG2/wDK0bvhEzTQAAelItDoXJrQ+jkegXF4nJf3hiZHiOLEsVj5J8U/EomTSfk8mYXJ1A941PxVj8+dANQzezj3rHzPFYLxZiCogIQeYHUn+wG6RnyNN0wzVIa4DFpUMuZK2PMwonUVZyW1jmJmElg1ad9mHeB1YQSXEtudTqJNav8A0hpw/DpDqJBXo7eh6axlvfxBBtukdwWFEhLF/Z6n02+xi/FzQEqIvlPpvEMVVnr2NtHrAc2ZmQDXKXoBUizO0LSKukhDjlFRSSKgWBHeKJspmUSTm+p6x3EPU0OhdNex6XtEEEirJDdWKn709ovFaMDlbOjUKYjR9vS+kRUugCQGNWYFIHqY9LkGYoJAKq0FPY9OsSnYdSCyklPo4Dat6mDoRs4JYfMS6tKUHbfSscXe/cu31jqCag+jvm97tHljSitKuGfV94HnYdnEYgoqHWlQYgEpIejggtprB+B4rUBALAJIKiylaGrsqxpC0yyLsRb+3G0X4NOQOpTnRhf6bax0oxex4t2fRvh/j2dIega72P4T6R6MTw+YUqIlsxJKkG7nVu949DrNS2a1kVbFPFsDMmqdCSw3UAn60eKJalSUqGdOdRDoY5jYFlWLQ0EhSHfKa2BdRGgIJ/OKsXjTV0vS2V6WP0aFUn9V0ZUUSkJYKmBRJLtYjp3i79mYOkEZi7UAS2jGr0/toHmKmM+QkqJAe6XrWrCgiGGlKI6EsK3el/UwzRzkV4bArUXmJPmDF2ULszmsNZcwjMQGU5FK96ihLwNOKE1UkkC2VRfu7+sVnItnGVAUMqgokqcihBu7R0m5diuR7EpDBU1ag72oT0bUPSCMHi0hRQz0CgXvWw99IHWZYmh1kvQgUalABppR94j4QnOUEgoqLlmYAppXsBHOmtjKQ5lkggrZP8JoCNu7tXpDCTISbUBBrXS5YmoFITYfAJmuCnOonlUSSx1AINE9dC8PRweZIIzCgSChuajavo5ck9I5Ydp3o0QTHHAp5kqQFFXhoQqYoGrkMkV3KiLXg3jMhMnDJmEBU5Sgcn8RcgPdkhx2eI8NlqmAOmiWWrr/APGj7qI7QvxE1U6eb5ZVA/4vmPpQe8a1HRRyrYXwXDfOusw+Y3A2A+kazhahGfwkkgXhlhlGwvFVCkZXNt2aaZjAgVhfxvHpICQbVLfrCzH4tTAFre8K5mIoQ9IlNUMpGU4jil5s4DEKZaTViqoO+RYsdCGihUsTCtIHISDX3b3EGcSSlK0rscpBb5gaMpzbMxcVpAZWByZgCwrrt7x5/qZV0NkyJpEFYY5ycxY2HUn7QdkGVKVkFg50BIL+opHJo8O3mOp07A0eFXFsVlISC2c5X1HV9Hf6RGCbBH4qzuM4qorYFLO1xV+lo9xDFMnKCSbUL76mkCyZBKkkoGYhwbJHqYvGHll1ZwvLVbeUdH2hnxTEbbsBk4JQIORRAo4csIuPDFqL5Swdi361MOMNMCywIKMr6/cG0GoS6UkrQ5oCLHoA9IlLPJPQscaYjl8NKUk5mWzpZzTYl/8AEDy5q18k0MXBBCrUFGptWG2IxKZasy0K5XYgZswP4a01gCaZCwZpBvQ6dDy+sNCTe5HOIHiksGdyLku7VsfaBl4rKkD1cFz9qf5guYAo8ilkDS3t3pFUxGWiUghVSo2rQg3aLxrpiR7BjOSoE5qGv2oREUk1FS9y9v7eJy0hIYMlr0f6mraRYaswIGhsS/rVooq8Ba/DmGxDNzUa7t/iPRFkgUuDYVvs9PpHIVpPww8zvhrWV1VlAAYgh2qSToS1/SL8Tw7M3KUAvny1IswD70i1JlpQh3dieY0c6FjptHJkwJQCsVueZwNR9TpvCuUr0dtdFUlHKfDKlcyQVGrmoNO3pWA5+YLEsMFkswrdmO7sDB/jBZSRypIYZaZnI0ELcNhx4pKFEPYgW3PQNSKwX6Iv7JT8CoEgqypNSc1j1O96RdOnKfmUMiUucoL1oLVe9e+8EJlJS5IdnAarf8u/WK0zQjVRJWFMA935SNNK9462ziCRLSlJmyyHJIZmCbDO73j0mcrIPCSrICCpRdJIJNAzjQuoWDUgiXiTnVynM4dKqDQuANY7iJs0y/LlU7eHSgqXYeUsU+xjrt00MnYfwHiK1rSsy3yq+W4AZrUbpSkbLFYjMTMXSgfqGeg60HYxkPh2ctSQVECWCRUcxZ9/zjTzVJVllJIMsATF6EFmQk9mJbtGnCv4mqP1sliOIeBJJ/8AdVUjdSvKPSkCcPllKQk31O6rk+8QxKM8xIIcJr0c2HYfkYMRKjRRPJLwNuHzHSxuIKE0JST7QLgA8Txlm+kM3SJJAGLxBJp9TUfp3gVU5QIby/i/rpFxQbCja2inwHV2GlNtTrGaTGSEHxDilEoBYAVpUpIuL9vaFSJgUCH1Dd7OT/dYu4sUGesPQE33sep1tFIBWo+GxbzMCG6d/rGGb3snythyJUxDAnMGNwSHHV/WBJMhQJWXUquV/p63hlgsAtCQkqJqVK5vUMNrvDFWMUfIlJKSGcM1RatKVpGZ5N6K9i3DypjvMokB2KewcVLdotWlJDBISKWr1qIYJx5WKp5XyqJo7VJCbsaX0jP4vhagtc5SlKQl1JSlLWsKljSlqwq+T3oLVdBuIlTRLKZRSwDDNy1NXCgKmm0I1zvCBS+ecmqnS6aizbD8VKQz4PxITUVYqJJShOZ+9GyuQekW4nhi10UkW8pYqI61uO8PCXBtSOWuiiRi/wB2VLSlIUAGJZOXQpawqfYQtxUwSSyWysKJDu9gXr9IKxslYSgErOVwzhhXQdtOhgQKQlJ/dguQz1PrZorFLteSeSS6JYPFZ6EpzahmPQO7msWyeGqnqda/DAfkHmatTWlRFCZIdiAAba7OKVa1YYq4YAy0FSiRfMye5d6f0gzkovWhYoWYuWEUZRALDUq71prFK1McgAA0GptUaHT2h1JwQSjKtAUVGpsEixatW7QqUFpKkCoTyvdkjdixNvaGhOxt+TkvDlZejgMTb66GPRdImC2ZjUNfrqY5BbaDxR7C4d0ywUstVbCgDse1usXYjAoXRVQkGody1ybk1iSMP4YRzFVnS9L2Ljmpu0Xz8eEsAQCSAHF9rW3iTcm9A0AfsbGieVLXLP0NK/oLQvly5y3AAQMzEalzf29IcTppWooSWJo7W6sLeu8Qw8kyxzzN2bR3BYkUFqbmKqbS32KipXDinlCl5XckEKNwGGqb17R04NDkpDOMpA+bq4qDT1g2WtAACWJAYqLOGOa1ru/qYqkSVF25XUCKcoFbfiepd6QqnLyBlmGSpJIUQzjK4JUNWc0Pc7RTMxMtIIM3mcsSeYH0oB32gScCVUUhV3LsHDF2PmO4/wAxPDyUMVfuyqyqkBTtsKA0vFVBd2BNmjwxKRVwgEu9iw5h31ghM4hJUq6jmV2owDaWEDYhLsnZgT9W9/tB2Fk5+UjUKLW6Dpv6xtxpQij0NtF2FDB2rck3c1b0/WDwmCMNgCqGcrADUxRNvozSaB+FSswLR7Gy2NbQzlJCBSm8JuLYkAu/1/vrHOF9ie5+AM5QTfXb9dBA2e5D+9B3I3iE5RHOa/fpHAsZVlgVBNANzl6MKOfSJTqMWdYgm4NKphKkEpKja5USGZqtcw18UBNB9GUWegpEMPKBU5AzB6Corf1aPKCS7OAm6Rb6D848DJPmwpUU8VxAHMSpiwpQA0DvcmI4GSJaspUVE2uomupOtO3tFSkEqCiUgdTdxT9e8L5ExWIObIqWUeRdcpWKZS3mBisIfH+jl2OFiuRxkCS5LBTmgA1/w0JcXi5iVKS7yh5W5CelbgVi1QU6lJkqKks9Tk2JBV0r6R4SJwAmpXLzHykuSxrTQK6VsYdR4vYzspwmLMuYlZAKFcrKFQe4uKiG+KGYZxmSH0JBWNAz0Dgn0gGVh5y5omqATkblSp8z3IpX/MG8RlFQKsswVargEM5LG1HhZ05IEXQkx2M8RTOeXQXY77wJLkrWKBRS7FgTbbQae8McJKlLV4hCEoSQlPy+/WGQx4QoZQ60/KCE+jbM1hFufHUUI1b2AycWxCJctSSwzZkklLh3fsGgtE/e1laKfXlalIeY6ctUspTL56Wp5q0PoIHVh5i0q1JDMaVI5vT+kc8SkhloXKSnRTAjysSC2rdn6QlmYtJCgE5Mo08r2ZrBzSNZK4O9BMtcE36tf/MKeIcAYLyrZwcycuYHV73gYo7OkxQcPyuhJJLFzoI9DPCcPKpaEqXlADvZiRRi9KUjsVcJi7A8RJLjSrkAAEbU94VS5BzAkrzGoejB2cgFgIvGPUSoMGAAAq1K77xHEcUWXsA7MH/WOi2tBkg9KEoQAlNHfP8AnmuXcROUpKQVKZvlF2o2t6xlcZxWYZgqzMzUveJTuILUpKS2WlK/rDe1aEpj0IRVc1QSS+XKQAaEZma+msXyFgB0lIAHkUWDMcrmrRnuHY1RC3Yupnr16wUZwzp5E0Ja9GY79Id4rWztoZzzkCXCSovVIysLX1ADV1cwfgJKFc+RyC5fTYdR0jKy+JLmKK1MST1bsA9o12C4opKEslFam+gp80W4JRRsx4k1Y1wWHfmXUOSrvGlwMpKeZqmpjKyeNKAoiXU1of8AlB8nj8z8KP8A7f8AKNMIJ7YmfI/qjWS5nSCAqMmPiGY55Jfsr/lHR8STG8sv2V/yil/hlSNHiF+0JcZKJLj7V+kLp/xHMbyy/ZX/ACgPFfEEwA8sv1BP/wCoL2ckMwqpe+xdt3e70Ft4GxSSEEJCia7BqgPXQEiApfGFLJSUIYNodR/N/bQFO4yqoyIAAsMzXN+at4xep+hWCGP/AE0oSVFSmy5m1P8AVorxEoqPMAGFyo/QDzbv1hFheMLmK5gk+h69aWHtFWI4ovxFKoSlNHdhat6nvHl+1Q76Ga+chOV1h2NQgagdQ1XY1gfESik8pCZRcrSpRHShSOWjFxqYAl8YmEMQk0Kqg3FtYMl8VUssUIYElgCAW3ANRBpxAM8EhagQo0egqVEBtTcWrr6QEuSqRMmKU3hEcoFMpJ/CfmLs/Ux5fFFFClZUuHI82lR80KuGccmTZcwrSgkGlLMxGu8Kot78AYyxeInJbwykpupqkW+UVatosUsLyvOK5iWIGUgKehDGwyvQwCjFCQgqly0JJWASxqNrxSOKKUvypDjNRxtShtq29YdR3pCO47DeI8URh1j92CgpI5Q6goWLmhD6RUnGDEqACqEM6aKcmxPy0cN67RnOO4wqALJ+vXcxXJxBlIK0gZgWrUMQk2tGmOJVy8h7Vn0riCgJbpUyuVJJFQScoferVieFkTM8sghkghZFi7fR0kN2j5gcUqiiSSUFdSbghjfSC5vF5qJKADrdy9wd4acaWjmqPoeM4QVTRMQrI10mmhps1XtC/gfEs2KKU83LUvqLv0rGbwXHZqmUrKX0L5aGlHvDzFcaWiQFpSgKzKehD11Y1iUJfxOTsYfFJTRCJYOqkjXb849GFwnGZpnKdThT0JNNaVpePQHBp1YrW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dfghj7h6esbng.cloudfront.net/wp-content/uploads/2014/09/549573_10151117941115851_1067571412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5322" y="4771176"/>
            <a:ext cx="2469903" cy="2086824"/>
          </a:xfrm>
          <a:prstGeom prst="rect">
            <a:avLst/>
          </a:prstGeom>
          <a:noFill/>
        </p:spPr>
      </p:pic>
      <p:pic>
        <p:nvPicPr>
          <p:cNvPr id="15372" name="Picture 12" descr="http://cdn5.eldia.com.do/wp-content/uploads/2014/02/FOTO-CEMEX_ret-349x4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24676" y="4780229"/>
            <a:ext cx="2367324" cy="2077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41395" y="201455"/>
            <a:ext cx="9212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14 Proyectos registrados del Mecanismo de Desarrollo Limpio</a:t>
            </a:r>
            <a:endParaRPr lang="en-US" sz="2400" dirty="0"/>
          </a:p>
        </p:txBody>
      </p:sp>
      <p:sp>
        <p:nvSpPr>
          <p:cNvPr id="7" name="Rectángulo 6"/>
          <p:cNvSpPr/>
          <p:nvPr/>
        </p:nvSpPr>
        <p:spPr>
          <a:xfrm>
            <a:off x="5022377" y="1403164"/>
            <a:ext cx="4918327" cy="206210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latin typeface="Calibri" panose="020F0502020204030204" pitchFamily="34" charset="0"/>
              </a:rPr>
              <a:t>Solo con estos 14 proyectos, se logran reducir un total de</a:t>
            </a:r>
          </a:p>
          <a:p>
            <a:r>
              <a:rPr lang="es-ES_tradnl" sz="2400" b="1" i="1" u="dbl" dirty="0" smtClean="0">
                <a:latin typeface="Calibri" panose="020F0502020204030204" pitchFamily="34" charset="0"/>
              </a:rPr>
              <a:t>1,199,047 TnCO2eq/año</a:t>
            </a:r>
            <a:r>
              <a:rPr lang="es-ES_tradnl" sz="2400" b="1" dirty="0" smtClean="0">
                <a:latin typeface="Calibri" panose="020F0502020204030204" pitchFamily="34" charset="0"/>
              </a:rPr>
              <a:t>,</a:t>
            </a:r>
            <a:r>
              <a:rPr lang="es-ES_tradnl" sz="2400" b="1" u="dbl" dirty="0" smtClean="0">
                <a:latin typeface="Calibri" panose="020F0502020204030204" pitchFamily="34" charset="0"/>
              </a:rPr>
              <a:t> </a:t>
            </a:r>
            <a:r>
              <a:rPr lang="es-ES_tradnl" sz="2400" b="1" dirty="0" smtClean="0">
                <a:latin typeface="Calibri" panose="020F0502020204030204" pitchFamily="34" charset="0"/>
              </a:rPr>
              <a:t>equivalente a las emisiones </a:t>
            </a:r>
            <a:r>
              <a:rPr lang="es-ES_tradnl" sz="2800" b="1" dirty="0" smtClean="0">
                <a:latin typeface="Calibri" panose="020F0502020204030204" pitchFamily="34" charset="0"/>
              </a:rPr>
              <a:t>de </a:t>
            </a:r>
            <a:r>
              <a:rPr lang="es-ES_tradnl" sz="2800" b="1" i="1" u="dbl" dirty="0" smtClean="0">
                <a:latin typeface="Calibri" panose="020F0502020204030204" pitchFamily="34" charset="0"/>
              </a:rPr>
              <a:t>815,000 vehículos al año</a:t>
            </a:r>
            <a:endParaRPr lang="es-ES_tradnl" sz="2800" b="1" i="1" u="dbl" dirty="0"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26413" y="1711575"/>
            <a:ext cx="5940716" cy="417472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34098" y="4045534"/>
            <a:ext cx="4897553" cy="181588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7 proyectos en Validación y</a:t>
            </a:r>
          </a:p>
          <a:p>
            <a:r>
              <a:rPr lang="es-ES_tradnl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33 en consideración previa</a:t>
            </a:r>
          </a:p>
          <a:p>
            <a:r>
              <a:rPr lang="es-ES_tradnl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s-ES_tradnl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eniendo un portafolio de proyectos de 54. </a:t>
            </a:r>
            <a:endParaRPr lang="es-ES_tradnl" sz="2800" b="1" u="dbl" dirty="0">
              <a:latin typeface="Calibri" panose="020F05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390939" y="878195"/>
            <a:ext cx="394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GEI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097"/>
            <a:ext cx="12192000" cy="609490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7327" y="159254"/>
            <a:ext cx="9012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Acciones Nacionalmente Apropiadas de Mitigación - NAMAs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1463040" y="5120640"/>
            <a:ext cx="10728961" cy="193581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151160" y="5727378"/>
            <a:ext cx="6780631" cy="1015663"/>
            <a:chOff x="3151160" y="5727378"/>
            <a:chExt cx="6780631" cy="1015663"/>
          </a:xfrm>
        </p:grpSpPr>
        <p:sp>
          <p:nvSpPr>
            <p:cNvPr id="8" name="CuadroTexto 7"/>
            <p:cNvSpPr txBox="1"/>
            <p:nvPr/>
          </p:nvSpPr>
          <p:spPr>
            <a:xfrm>
              <a:off x="3151160" y="5727378"/>
              <a:ext cx="4372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NAMA de cemento y residuos en implementación – 4.5 MM EUR </a:t>
              </a:r>
            </a:p>
            <a:p>
              <a:r>
                <a:rPr lang="es-ES_tradnl" sz="20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– BMUB - GIZ</a:t>
              </a:r>
              <a:endParaRPr lang="es-ES_tradnl" sz="20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0" name="Conector recto 9"/>
            <p:cNvCxnSpPr/>
            <p:nvPr/>
          </p:nvCxnSpPr>
          <p:spPr>
            <a:xfrm flipH="1">
              <a:off x="7258928" y="6133514"/>
              <a:ext cx="267286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10 CuadroTexto"/>
          <p:cNvSpPr txBox="1"/>
          <p:nvPr/>
        </p:nvSpPr>
        <p:spPr>
          <a:xfrm>
            <a:off x="0" y="2165230"/>
            <a:ext cx="2518913" cy="264687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NAMAs en:</a:t>
            </a:r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es-ES_tradnl" dirty="0" smtClean="0"/>
              <a:t> Turismo y Residuos</a:t>
            </a:r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es-ES_tradnl" dirty="0" smtClean="0"/>
              <a:t> Cemento y Residuos</a:t>
            </a:r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es-ES_tradnl" dirty="0" smtClean="0"/>
              <a:t> Sector Porcino</a:t>
            </a:r>
          </a:p>
          <a:p>
            <a:pPr>
              <a:buFont typeface="Courier New" pitchFamily="49" charset="0"/>
              <a:buChar char="o"/>
            </a:pPr>
            <a:r>
              <a:rPr lang="es-ES_tradnl" dirty="0" smtClean="0"/>
              <a:t> Eficiencia Energética en Edificios Públicos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619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6911" y="2596287"/>
            <a:ext cx="9077147" cy="995172"/>
          </a:xfrm>
        </p:spPr>
        <p:txBody>
          <a:bodyPr>
            <a:noAutofit/>
          </a:bodyPr>
          <a:lstStyle/>
          <a:p>
            <a:pPr algn="ctr"/>
            <a:r>
              <a:rPr lang="es-DO" sz="3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s-DO" sz="3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s-DO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PLAN DE ADAPTACION</a:t>
            </a:r>
            <a:endParaRPr lang="es-DO" sz="3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37" y="1344851"/>
            <a:ext cx="4052594" cy="521902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39569" y="2361472"/>
            <a:ext cx="5511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Se realizará en este año una revisión y</a:t>
            </a:r>
          </a:p>
          <a:p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actualización del mismo, dentro de la</a:t>
            </a:r>
          </a:p>
          <a:p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Tercera Comunicación Nacional, </a:t>
            </a:r>
          </a:p>
          <a:p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(CNCCMDL – MA- PNUD).</a:t>
            </a:r>
            <a:endParaRPr lang="es-ES_trad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-5" y="211015"/>
            <a:ext cx="9706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PLAN DA ACCION NACIONAL DE ADAPTACION AL CAMBIO CLIMATICO </a:t>
            </a:r>
          </a:p>
          <a:p>
            <a:r>
              <a:rPr lang="en-US" sz="2400" b="1" dirty="0" smtClean="0"/>
              <a:t>EN LA REPUBLCA DOMINICANA – PANA RD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50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54" y="1654287"/>
            <a:ext cx="4162403" cy="4888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93783" y="184861"/>
            <a:ext cx="9359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Calibri" panose="020F0502020204030204" pitchFamily="34" charset="0"/>
              </a:rPr>
              <a:t>Estudio ‘Puntos </a:t>
            </a:r>
            <a:r>
              <a:rPr lang="es-ES" sz="2800" b="1" dirty="0">
                <a:latin typeface="Calibri" panose="020F0502020204030204" pitchFamily="34" charset="0"/>
              </a:rPr>
              <a:t>Críticos para la Vulnerabilidad a la Variabilidad y Cambio Climático en la República Dominicana y su Adaptación al </a:t>
            </a:r>
            <a:r>
              <a:rPr lang="es-ES" sz="2800" b="1" dirty="0" smtClean="0">
                <a:latin typeface="Calibri" panose="020F0502020204030204" pitchFamily="34" charset="0"/>
              </a:rPr>
              <a:t>mismo’.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469924" y="2462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4807391" y="1602476"/>
            <a:ext cx="515142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Este estudio proporciona a donantes y </a:t>
            </a:r>
            <a:r>
              <a:rPr lang="es-ES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tomadores de decisiones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</a:rPr>
              <a:t>información relevante y herramientas que permitan </a:t>
            </a:r>
            <a:r>
              <a:rPr lang="es-ES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identificar áreas críticas donde enfocar sus respectivas estrategias de adaptación a la variabilidad del clima y el cambio climático</a:t>
            </a:r>
            <a:r>
              <a:rPr lang="es-ES" dirty="0" smtClean="0">
                <a:latin typeface="Calibri" pitchFamily="34" charset="0"/>
              </a:rPr>
              <a:t> en la República Dominicana. </a:t>
            </a:r>
          </a:p>
          <a:p>
            <a:endParaRPr lang="es-ES" sz="1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es-ES" dirty="0" smtClean="0">
                <a:latin typeface="Calibri" pitchFamily="34" charset="0"/>
              </a:rPr>
              <a:t>Ha involucrado a los sectores y/o sistemas clave prioritarios en tema de vulnerabilidad y adaptación al cambio climático : </a:t>
            </a:r>
          </a:p>
          <a:p>
            <a:r>
              <a:rPr lang="es-ES" dirty="0" smtClean="0">
                <a:latin typeface="Calibri" pitchFamily="34" charset="0"/>
              </a:rPr>
              <a:t>• Agricultura </a:t>
            </a:r>
          </a:p>
          <a:p>
            <a:r>
              <a:rPr lang="es-ES" dirty="0" smtClean="0">
                <a:latin typeface="Calibri" pitchFamily="34" charset="0"/>
              </a:rPr>
              <a:t>• Agua para Consumo Humano </a:t>
            </a:r>
          </a:p>
          <a:p>
            <a:r>
              <a:rPr lang="es-ES" dirty="0" smtClean="0">
                <a:latin typeface="Calibri" pitchFamily="34" charset="0"/>
              </a:rPr>
              <a:t>• Energía (componente de generación eléctrica) </a:t>
            </a:r>
          </a:p>
          <a:p>
            <a:r>
              <a:rPr lang="es-ES" dirty="0" smtClean="0">
                <a:latin typeface="Calibri" pitchFamily="34" charset="0"/>
              </a:rPr>
              <a:t>• Sistema Nacional de Áreas Protegidas (SINAP) </a:t>
            </a:r>
          </a:p>
          <a:p>
            <a:r>
              <a:rPr lang="es-ES" dirty="0" smtClean="0">
                <a:latin typeface="Calibri" pitchFamily="34" charset="0"/>
              </a:rPr>
              <a:t>• Asentamientos Humanos </a:t>
            </a:r>
          </a:p>
          <a:p>
            <a:r>
              <a:rPr lang="es-ES" dirty="0" smtClean="0">
                <a:latin typeface="Calibri" pitchFamily="34" charset="0"/>
              </a:rPr>
              <a:t>• Turismo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456" y="2673931"/>
            <a:ext cx="4447668" cy="352336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-35090" y="1420456"/>
            <a:ext cx="10383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/>
            <a:r>
              <a:rPr lang="es-DO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Evaluación de la Vulnerabilidad y Capacidad (VCA) en la agricultura en la </a:t>
            </a:r>
            <a:r>
              <a:rPr lang="es-DO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provincia </a:t>
            </a:r>
          </a:p>
          <a:p>
            <a:pPr marL="540385"/>
            <a:r>
              <a:rPr lang="es-DO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de </a:t>
            </a:r>
            <a:r>
              <a:rPr lang="es-DO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San Juan y Subzona </a:t>
            </a:r>
            <a:r>
              <a:rPr lang="es-DO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de </a:t>
            </a:r>
            <a:r>
              <a:rPr lang="es-DO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Hondo </a:t>
            </a:r>
            <a:r>
              <a:rPr lang="es-DO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Valle en </a:t>
            </a:r>
            <a:r>
              <a:rPr lang="es-DO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Elías Piña</a:t>
            </a:r>
            <a:r>
              <a:rPr lang="es-DO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República </a:t>
            </a:r>
            <a:r>
              <a:rPr lang="es-DO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Dominicana </a:t>
            </a: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24809" y="98469"/>
            <a:ext cx="777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Proyecto ‘Alianza Global contra el Cambio Climático </a:t>
            </a:r>
          </a:p>
          <a:p>
            <a:r>
              <a:rPr lang="es-ES_tradnl" sz="2400" b="1" dirty="0" smtClean="0"/>
              <a:t>en los países caribeños - EU GCCA’</a:t>
            </a:r>
            <a:endParaRPr lang="es-ES_tradnl" sz="2400" b="1" dirty="0"/>
          </a:p>
        </p:txBody>
      </p:sp>
      <p:pic>
        <p:nvPicPr>
          <p:cNvPr id="9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" y="128035"/>
            <a:ext cx="1255882" cy="84973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300410" y="2516870"/>
            <a:ext cx="56765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Calibri" pitchFamily="34" charset="0"/>
              </a:rPr>
              <a:t>Este estudio permitió definir conclusiones relativas a la vulnerabilidad que presenta </a:t>
            </a:r>
            <a:r>
              <a:rPr lang="es-ES_tradnl" sz="20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La Provincia d San Juan de la Maguana y la Sub-zona de Hondo Valle en la Provincia de Elías Pina</a:t>
            </a:r>
            <a:r>
              <a:rPr lang="es-ES_tradnl" sz="2000" dirty="0" smtClean="0">
                <a:latin typeface="Calibri" pitchFamily="34" charset="0"/>
              </a:rPr>
              <a:t> ante los efectos del Cambio Climático y su Variabilidad; establecer las recomendaciones que se consideran necesarias para </a:t>
            </a:r>
            <a:r>
              <a:rPr lang="es-ES_tradnl" sz="20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disminuir su nivel de exposición y sensibilidad e incrementar la capacidad de adaptación</a:t>
            </a:r>
            <a:r>
              <a:rPr lang="es-ES_tradnl" sz="2000" dirty="0" smtClean="0">
                <a:latin typeface="Calibri" pitchFamily="34" charset="0"/>
              </a:rPr>
              <a:t>, con el objeto de hace mas resilientes estas comunidades ante los escenarios proyectados.</a:t>
            </a:r>
            <a:endParaRPr lang="es-ES_tradn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442234" y="2654078"/>
            <a:ext cx="52178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2400" dirty="0" smtClean="0">
                <a:latin typeface="Calibri" pitchFamily="34" charset="0"/>
              </a:rPr>
              <a:t>En esta estrategia se definen e impulsan </a:t>
            </a:r>
            <a:r>
              <a:rPr lang="es-DO" sz="24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procesos de innovación e investigación agrícola</a:t>
            </a:r>
            <a:r>
              <a:rPr lang="es-DO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DO" sz="2400" dirty="0" smtClean="0">
                <a:latin typeface="Calibri" pitchFamily="34" charset="0"/>
              </a:rPr>
              <a:t>mediante la utilización de un modelo que permita ajustar, reducir y </a:t>
            </a:r>
            <a:r>
              <a:rPr lang="es-DO" sz="24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lograr una mayor capacidad de resiliencia</a:t>
            </a:r>
            <a:r>
              <a:rPr lang="es-DO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DO" sz="2400" dirty="0" smtClean="0">
                <a:latin typeface="Calibri" pitchFamily="34" charset="0"/>
              </a:rPr>
              <a:t>de los sistemas de producción </a:t>
            </a:r>
            <a:r>
              <a:rPr lang="es-DO" sz="24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ante la vulnerabilidad y los efectos del cambio climático</a:t>
            </a:r>
            <a:r>
              <a:rPr lang="es-DO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  <a:r>
              <a:rPr lang="es-DO" sz="2400" dirty="0" smtClean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66" y="2266123"/>
            <a:ext cx="3910819" cy="444766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7" name="Rectángulo 5"/>
          <p:cNvSpPr/>
          <p:nvPr/>
        </p:nvSpPr>
        <p:spPr>
          <a:xfrm>
            <a:off x="316866" y="1358634"/>
            <a:ext cx="9080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170" algn="l"/>
                <a:tab pos="3780790" algn="l"/>
                <a:tab pos="5130800" algn="l"/>
              </a:tabLst>
            </a:pPr>
            <a:r>
              <a:rPr lang="es-DO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Estrategia Nacional de Adaptación </a:t>
            </a:r>
            <a:r>
              <a:rPr lang="es-DO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al  </a:t>
            </a:r>
            <a:r>
              <a:rPr lang="es-DO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Cambio </a:t>
            </a:r>
            <a:r>
              <a:rPr lang="es-DO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Climático en </a:t>
            </a:r>
            <a:r>
              <a:rPr lang="es-DO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el sector </a:t>
            </a:r>
            <a:r>
              <a:rPr lang="es-DO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Agropecuario </a:t>
            </a:r>
          </a:p>
          <a:p>
            <a:pPr>
              <a:tabLst>
                <a:tab pos="90170" algn="l"/>
                <a:tab pos="3780790" algn="l"/>
                <a:tab pos="5130800" algn="l"/>
              </a:tabLst>
            </a:pPr>
            <a:r>
              <a:rPr lang="es-DO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de la República </a:t>
            </a:r>
            <a:r>
              <a:rPr lang="es-DO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Dominicana 2014-2020</a:t>
            </a:r>
            <a:endParaRPr lang="en-US" sz="1050" b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" y="128035"/>
            <a:ext cx="1255882" cy="849739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1524809" y="98469"/>
            <a:ext cx="777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Proyecto ‘Alianza Global contra el Cambio Climático </a:t>
            </a:r>
          </a:p>
          <a:p>
            <a:r>
              <a:rPr lang="es-ES_tradnl" sz="2400" b="1" dirty="0" smtClean="0"/>
              <a:t>en los países caribeños - EU GCCA’</a:t>
            </a:r>
            <a:endParaRPr lang="es-ES_trad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2888" y="145959"/>
            <a:ext cx="9002333" cy="1320800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Proyecto “Fortalecimiento </a:t>
            </a:r>
            <a:r>
              <a:rPr lang="es-E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de las estructuras </a:t>
            </a:r>
            <a:r>
              <a:rPr lang="es-E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s-E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s-E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organizativo-funcionales </a:t>
            </a:r>
            <a:r>
              <a:rPr lang="es-E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de la gestión de riesgo </a:t>
            </a:r>
            <a:r>
              <a:rPr lang="es-E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s-E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s-E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ante </a:t>
            </a:r>
            <a:r>
              <a:rPr lang="es-E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desastres en República Dominicana</a:t>
            </a:r>
            <a:r>
              <a:rPr lang="es-E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6364" y="1819781"/>
            <a:ext cx="85131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s-ES_tradnl" sz="2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_tradnl" sz="2400" b="1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_tradnl" sz="2400" b="1" dirty="0" smtClean="0">
                <a:latin typeface="Calibri" panose="020F0502020204030204" pitchFamily="34" charset="0"/>
              </a:rPr>
              <a:t>Se implementará </a:t>
            </a:r>
            <a:r>
              <a:rPr lang="es-ES_tradnl" sz="2400" b="1" dirty="0">
                <a:latin typeface="Calibri" panose="020F0502020204030204" pitchFamily="34" charset="0"/>
              </a:rPr>
              <a:t>en su fase </a:t>
            </a:r>
            <a:r>
              <a:rPr lang="es-ES_tradnl" sz="2400" b="1" dirty="0" smtClean="0">
                <a:latin typeface="Calibri" panose="020F0502020204030204" pitchFamily="34" charset="0"/>
              </a:rPr>
              <a:t>inicial en tres municipios pilotos: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s-ES_tradnl" sz="2400" b="1" dirty="0" smtClean="0">
                <a:latin typeface="Calibri" panose="020F0502020204030204" pitchFamily="34" charset="0"/>
              </a:rPr>
              <a:t>Santiago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s-ES_tradnl" sz="2400" b="1" dirty="0" smtClean="0">
                <a:latin typeface="Calibri" panose="020F0502020204030204" pitchFamily="34" charset="0"/>
              </a:rPr>
              <a:t>Puerto Plata</a:t>
            </a:r>
          </a:p>
          <a:p>
            <a:pPr>
              <a:spcAft>
                <a:spcPts val="600"/>
              </a:spcAft>
            </a:pPr>
            <a:r>
              <a:rPr lang="es-ES_tradnl" sz="2400" b="1" dirty="0" smtClean="0">
                <a:latin typeface="Calibri" panose="020F0502020204030204" pitchFamily="34" charset="0"/>
              </a:rPr>
              <a:t>-   San Juan de la Maguana</a:t>
            </a:r>
          </a:p>
        </p:txBody>
      </p:sp>
      <p:pic>
        <p:nvPicPr>
          <p:cNvPr id="1028" name="Picture 4" descr="https://pocamadrenews.files.wordpress.com/2007/11/huracan-dominic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27" y="4587927"/>
            <a:ext cx="3048000" cy="220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iariodominicano.com/imagenes/6/ya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65" y="4589083"/>
            <a:ext cx="3085863" cy="22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" y="182353"/>
            <a:ext cx="1431851" cy="1302355"/>
          </a:xfrm>
          <a:prstGeom prst="rect">
            <a:avLst/>
          </a:prstGeom>
        </p:spPr>
      </p:pic>
      <p:pic>
        <p:nvPicPr>
          <p:cNvPr id="1034" name="Picture 10" descr="http://www.7dias.com.do/showimage.php?typeid=18&amp;imageid=1072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97" y="4587927"/>
            <a:ext cx="3437631" cy="21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trella de 7 puntas 5"/>
          <p:cNvSpPr/>
          <p:nvPr/>
        </p:nvSpPr>
        <p:spPr>
          <a:xfrm>
            <a:off x="8209390" y="1969478"/>
            <a:ext cx="3705945" cy="2524718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r>
              <a:rPr lang="es-ES_tradnl" sz="2000" dirty="0" smtClean="0">
                <a:solidFill>
                  <a:srgbClr val="FF0000"/>
                </a:solidFill>
              </a:rPr>
              <a:t>Se trabajará en el desarrollo de indicadores de adaptación </a:t>
            </a:r>
          </a:p>
          <a:p>
            <a:pPr algn="ctr"/>
            <a:r>
              <a:rPr lang="es-ES_tradnl" sz="2000" dirty="0" smtClean="0">
                <a:solidFill>
                  <a:srgbClr val="FF0000"/>
                </a:solidFill>
              </a:rPr>
              <a:t>al CC </a:t>
            </a:r>
            <a:endParaRPr lang="es-ES_tradnl" sz="2000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6298" y="1645526"/>
            <a:ext cx="9844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_tradnl" sz="2400" b="1" dirty="0" smtClean="0">
                <a:latin typeface="Calibri" panose="020F0502020204030204" pitchFamily="34" charset="0"/>
              </a:rPr>
              <a:t>Enfocado principalmente en alerta temprana ante riesgos climáticos y sismos.</a:t>
            </a:r>
            <a:endParaRPr lang="es-ES_tradnl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8186" y="1918951"/>
            <a:ext cx="85000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sz="2800" b="1" dirty="0" smtClean="0"/>
              <a:t>Contenido: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2400" b="1" dirty="0" smtClean="0"/>
              <a:t>Qué tenemos?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2400" b="1" dirty="0" smtClean="0"/>
              <a:t>Compromisos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2400" b="1" dirty="0" smtClean="0"/>
              <a:t>Planes de Mitigación y Adaptación al Cambio Climático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2400" b="1" dirty="0" smtClean="0"/>
              <a:t>Medidas implementadas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2400" b="1" dirty="0" smtClean="0"/>
              <a:t>Expectativas hacia COP 21</a:t>
            </a:r>
            <a:endParaRPr lang="es-ES_tradnl" sz="2400" b="1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606676" y="210268"/>
            <a:ext cx="3485960" cy="1316335"/>
            <a:chOff x="2898" y="975"/>
            <a:chExt cx="7053" cy="2853"/>
          </a:xfrm>
        </p:grpSpPr>
        <p:pic>
          <p:nvPicPr>
            <p:cNvPr id="6" name="Imagen 1" descr="logopresidenci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96" y="975"/>
              <a:ext cx="6015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jeto 2"/>
            <p:cNvPicPr>
              <a:picLocks noChangeArrowheads="1"/>
            </p:cNvPicPr>
            <p:nvPr/>
          </p:nvPicPr>
          <p:blipFill>
            <a:blip r:embed="rId3" cstate="print"/>
            <a:srcRect l="-3035" t="-22498" r="-3252" b="-9373"/>
            <a:stretch>
              <a:fillRect/>
            </a:stretch>
          </p:blipFill>
          <p:spPr bwMode="auto">
            <a:xfrm>
              <a:off x="2898" y="2820"/>
              <a:ext cx="7053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444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0841" y="280483"/>
            <a:ext cx="9242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s-CO" sz="2800" b="1" i="1" dirty="0">
                <a:latin typeface="Calibri" panose="020F0502020204030204" pitchFamily="34" charset="0"/>
              </a:rPr>
              <a:t>Programa de Servicios de </a:t>
            </a:r>
            <a:r>
              <a:rPr lang="es-CO" sz="2800" b="1" i="1" dirty="0" smtClean="0">
                <a:latin typeface="Calibri" panose="020F0502020204030204" pitchFamily="34" charset="0"/>
              </a:rPr>
              <a:t>Infraestructura Resiliente </a:t>
            </a:r>
          </a:p>
          <a:p>
            <a:pPr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s-CO" sz="2800" b="1" i="1" dirty="0" smtClean="0">
                <a:latin typeface="Calibri" panose="020F0502020204030204" pitchFamily="34" charset="0"/>
              </a:rPr>
              <a:t>ante </a:t>
            </a:r>
            <a:r>
              <a:rPr lang="es-CO" sz="2800" b="1" i="1" dirty="0">
                <a:latin typeface="Calibri" panose="020F0502020204030204" pitchFamily="34" charset="0"/>
              </a:rPr>
              <a:t>el Cambio Climático (CRIS</a:t>
            </a:r>
            <a:r>
              <a:rPr lang="es-CO" sz="2800" b="1" i="1" dirty="0" smtClean="0">
                <a:latin typeface="Calibri" panose="020F0502020204030204" pitchFamily="34" charset="0"/>
              </a:rPr>
              <a:t>) en el Distrito Nacional</a:t>
            </a:r>
            <a:endParaRPr lang="es-CO" sz="2800" b="1" i="1" dirty="0">
              <a:latin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2356" y="1367078"/>
            <a:ext cx="943543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3972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741363" indent="-28257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8" indent="0" hangingPunct="1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SzPct val="100000"/>
            </a:pPr>
            <a:endParaRPr lang="en-US" sz="2400" dirty="0"/>
          </a:p>
          <a:p>
            <a:pPr marL="344488" indent="-342900">
              <a:spcBef>
                <a:spcPts val="488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Wingdings" pitchFamily="2" charset="2"/>
              <a:buChar char="q"/>
            </a:pPr>
            <a:r>
              <a:rPr lang="es-ES_tradnl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Sus metas de desarrollo</a:t>
            </a:r>
            <a:r>
              <a:rPr lang="es-ES_tradn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75000"/>
              <a:buFont typeface="Symbol" charset="2"/>
              <a:buChar char=""/>
            </a:pPr>
            <a:r>
              <a:rPr lang="es-ES_tradn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Mejorar la coordinación entre los diferentes actores involucrados en la </a:t>
            </a:r>
            <a:r>
              <a:rPr lang="es-ES_tradnl" sz="2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planeación de infraestructura</a:t>
            </a:r>
            <a:r>
              <a:rPr lang="es-ES_tradn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75000"/>
              <a:buFont typeface="Symbol" charset="2"/>
              <a:buChar char=""/>
            </a:pPr>
            <a:r>
              <a:rPr lang="es-ES_tradn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Mejorar el </a:t>
            </a:r>
            <a:r>
              <a:rPr lang="es-ES_tradnl" sz="2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sistema de drenaje y saneamiento del Distrito Nacional</a:t>
            </a:r>
            <a:r>
              <a:rPr lang="es-ES_tradn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75000"/>
              <a:buFont typeface="Symbol" charset="2"/>
              <a:buChar char=""/>
            </a:pPr>
            <a:r>
              <a:rPr lang="es-ES_tradn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Estar mejor </a:t>
            </a:r>
            <a:r>
              <a:rPr lang="es-ES_tradnl" sz="2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preparados para enfrentar emergencias</a:t>
            </a:r>
            <a:r>
              <a:rPr lang="es-ES_tradn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75000"/>
              <a:buFont typeface="Symbol" charset="2"/>
              <a:buChar char=""/>
            </a:pPr>
            <a:r>
              <a:rPr lang="es-ES_tradn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Crear </a:t>
            </a:r>
            <a:r>
              <a:rPr lang="es-ES_tradnl" sz="2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conciencia entre los ciudadanos </a:t>
            </a:r>
            <a:r>
              <a:rPr lang="es-ES_tradn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sobre los impactos del cambio climático y cómo ellos pueden ayudar,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75000"/>
              <a:buFont typeface="Symbol" charset="2"/>
              <a:buChar char=""/>
            </a:pPr>
            <a:r>
              <a:rPr lang="es-ES_tradn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Mejorar el </a:t>
            </a:r>
            <a:r>
              <a:rPr lang="es-ES_tradnl" sz="2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sistema de recolección de residuos</a:t>
            </a:r>
            <a:r>
              <a:rPr lang="es-ES_tradn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000" dirty="0"/>
          </a:p>
        </p:txBody>
      </p:sp>
      <p:grpSp>
        <p:nvGrpSpPr>
          <p:cNvPr id="5" name="Grupo 4"/>
          <p:cNvGrpSpPr/>
          <p:nvPr/>
        </p:nvGrpSpPr>
        <p:grpSpPr>
          <a:xfrm>
            <a:off x="1543537" y="5898851"/>
            <a:ext cx="7200800" cy="786384"/>
            <a:chOff x="899592" y="602463"/>
            <a:chExt cx="7200800" cy="786384"/>
          </a:xfrm>
        </p:grpSpPr>
        <p:pic>
          <p:nvPicPr>
            <p:cNvPr id="6" name="3 Imagen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9592" y="620688"/>
              <a:ext cx="1728192" cy="749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4 Imagen" descr="Logo IC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840" y="602463"/>
              <a:ext cx="787922" cy="786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5 Imagen" descr="C:\Users\Maria Antonia\Desktop\IDDI\CRIS\Logo ADN.gif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627544"/>
              <a:ext cx="1600200" cy="6991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6 Imagen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36296" y="627544"/>
              <a:ext cx="864096" cy="743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957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709" y="240964"/>
            <a:ext cx="9358409" cy="1320800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Expectativas con miras a COP 21 </a:t>
            </a:r>
            <a:endParaRPr lang="es-ES_tradnl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ambafrance-ie.org/IMG/arton2861.jpg?1425038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4" y="1444277"/>
            <a:ext cx="8892084" cy="50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260995"/>
              </p:ext>
            </p:extLst>
          </p:nvPr>
        </p:nvGraphicFramePr>
        <p:xfrm>
          <a:off x="1069366" y="1653486"/>
          <a:ext cx="8159040" cy="50849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710228"/>
                <a:gridCol w="4448812"/>
              </a:tblGrid>
              <a:tr h="1244640">
                <a:tc>
                  <a:txBody>
                    <a:bodyPr/>
                    <a:lstStyle/>
                    <a:p>
                      <a:r>
                        <a:rPr lang="es-ES" sz="1800" b="1" noProof="0" dirty="0" smtClean="0"/>
                        <a:t>Tipo</a:t>
                      </a:r>
                      <a:r>
                        <a:rPr lang="es-ES" sz="1800" b="1" baseline="0" noProof="0" dirty="0" smtClean="0"/>
                        <a:t> de Objetivo</a:t>
                      </a:r>
                      <a:endParaRPr lang="es-ES" sz="1800" b="1" noProof="0" dirty="0"/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s-ES" sz="1800" b="0" noProof="0" dirty="0" smtClean="0"/>
                        <a:t>Conjunto de políticas</a:t>
                      </a:r>
                      <a:r>
                        <a:rPr lang="es-ES" sz="1800" b="0" baseline="0" noProof="0" dirty="0" smtClean="0"/>
                        <a:t> y medidas/acciones/proyectos  de mitigación con efectos de mitigación cuantificados </a:t>
                      </a:r>
                      <a:endParaRPr lang="es-ES" sz="1800" b="0" noProof="0" dirty="0"/>
                    </a:p>
                  </a:txBody>
                  <a:tcPr marL="93297" marR="93297" marT="46649" marB="46649"/>
                </a:tc>
              </a:tr>
              <a:tr h="67019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Meta</a:t>
                      </a:r>
                      <a:endParaRPr lang="en-US" sz="1800" b="1" dirty="0"/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/>
                        <a:t>Reducir las emisiones de 3.6 tons per capita a 2.8 tons per capita</a:t>
                      </a:r>
                      <a:endParaRPr lang="es-ES" sz="1800" noProof="0" dirty="0"/>
                    </a:p>
                  </a:txBody>
                  <a:tcPr marL="93297" marR="93297" marT="46649" marB="46649"/>
                </a:tc>
              </a:tr>
              <a:tr h="388285">
                <a:tc>
                  <a:txBody>
                    <a:bodyPr/>
                    <a:lstStyle/>
                    <a:p>
                      <a:r>
                        <a:rPr lang="es-ES" sz="1800" b="1" noProof="0" smtClean="0"/>
                        <a:t>Año</a:t>
                      </a:r>
                      <a:r>
                        <a:rPr lang="es-ES" sz="1800" b="1" baseline="0" noProof="0" smtClean="0"/>
                        <a:t> Base</a:t>
                      </a:r>
                      <a:endParaRPr lang="es-ES" sz="1800" b="1" noProof="0"/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s-ES" sz="1800" noProof="0" smtClean="0"/>
                        <a:t>2010</a:t>
                      </a:r>
                      <a:endParaRPr lang="es-ES" sz="1800" noProof="0"/>
                    </a:p>
                  </a:txBody>
                  <a:tcPr marL="93297" marR="93297" marT="46649" marB="46649"/>
                </a:tc>
              </a:tr>
              <a:tr h="670191">
                <a:tc>
                  <a:txBody>
                    <a:bodyPr/>
                    <a:lstStyle/>
                    <a:p>
                      <a:r>
                        <a:rPr lang="es-ES" sz="1800" b="1" noProof="0" smtClean="0"/>
                        <a:t>Año Meta</a:t>
                      </a:r>
                      <a:endParaRPr lang="es-ES" sz="1800" b="1" noProof="0"/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/>
                        <a:t>2030,</a:t>
                      </a:r>
                      <a:r>
                        <a:rPr lang="es-ES" sz="1800" baseline="0" noProof="0" dirty="0" smtClean="0"/>
                        <a:t> con metas intermedias en 2015, 2020, 2025</a:t>
                      </a:r>
                      <a:endParaRPr lang="es-ES" sz="1800" noProof="0" dirty="0"/>
                    </a:p>
                  </a:txBody>
                  <a:tcPr marL="93297" marR="93297" marT="46649" marB="46649"/>
                </a:tc>
              </a:tr>
              <a:tr h="388285">
                <a:tc>
                  <a:txBody>
                    <a:bodyPr/>
                    <a:lstStyle/>
                    <a:p>
                      <a:r>
                        <a:rPr lang="es-ES" sz="1800" b="1" noProof="0" smtClean="0"/>
                        <a:t>Gases Incluidos</a:t>
                      </a:r>
                      <a:endParaRPr lang="es-ES" sz="1800" b="1" noProof="0"/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Metano</a:t>
                      </a:r>
                      <a:endParaRPr lang="en-US" sz="1800" dirty="0"/>
                    </a:p>
                  </a:txBody>
                  <a:tcPr marL="93297" marR="93297" marT="46649" marB="46649"/>
                </a:tc>
              </a:tr>
              <a:tr h="1053157">
                <a:tc>
                  <a:txBody>
                    <a:bodyPr/>
                    <a:lstStyle/>
                    <a:p>
                      <a:r>
                        <a:rPr lang="es-ES" sz="1800" b="1" noProof="0" dirty="0" smtClean="0"/>
                        <a:t>Sectores Cubiertos</a:t>
                      </a:r>
                      <a:endParaRPr lang="es-ES" sz="1800" b="1" noProof="0" dirty="0"/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noProof="0" dirty="0" smtClean="0"/>
                        <a:t>Energía, Transporte, Bosque</a:t>
                      </a:r>
                      <a:r>
                        <a:rPr lang="es-ES" sz="2000" b="0" baseline="0" noProof="0" dirty="0" smtClean="0"/>
                        <a:t> y Ganancias Rápidas </a:t>
                      </a:r>
                      <a:r>
                        <a:rPr lang="es-ES" sz="2000" b="0" noProof="0" dirty="0" smtClean="0"/>
                        <a:t>(Turismo, Residuos</a:t>
                      </a:r>
                      <a:r>
                        <a:rPr lang="es-ES" sz="2000" b="0" baseline="0" noProof="0" dirty="0" smtClean="0"/>
                        <a:t> y</a:t>
                      </a:r>
                      <a:r>
                        <a:rPr lang="es-ES" sz="2000" b="0" noProof="0" dirty="0" smtClean="0"/>
                        <a:t> Cemento)</a:t>
                      </a:r>
                    </a:p>
                  </a:txBody>
                  <a:tcPr marL="93297" marR="93297" marT="46649" marB="46649"/>
                </a:tc>
              </a:tr>
              <a:tr h="670191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Cuota</a:t>
                      </a:r>
                      <a:r>
                        <a:rPr lang="es-ES" sz="1800" b="1" baseline="0" dirty="0" smtClean="0"/>
                        <a:t> </a:t>
                      </a:r>
                      <a:r>
                        <a:rPr lang="es-ES" sz="1800" b="1" dirty="0" smtClean="0"/>
                        <a:t>de las emisiones antropogénicas cubierta</a:t>
                      </a:r>
                      <a:endParaRPr lang="en-US" sz="1800" b="1" dirty="0"/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100%</a:t>
                      </a:r>
                      <a:endParaRPr lang="en-US" sz="1800" dirty="0"/>
                    </a:p>
                  </a:txBody>
                  <a:tcPr marL="93297" marR="93297" marT="46649" marB="46649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A2BE9-F4A4-4665-89C7-66C388D712C8}" type="slidenum">
              <a:rPr lang="en-US" smtClean="0"/>
              <a:pPr>
                <a:defRPr/>
              </a:pPr>
              <a:t>22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-38296" y="261983"/>
            <a:ext cx="92280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600" b="1" dirty="0">
                <a:latin typeface="Calibri" pitchFamily="34" charset="0"/>
                <a:ea typeface="Times New Roman" pitchFamily="18" charset="0"/>
                <a:cs typeface="Helvetica"/>
              </a:rPr>
              <a:t>Contribuciones Previstas y Determinadas a Nivel </a:t>
            </a:r>
            <a:r>
              <a:rPr lang="es-ES" sz="2600" b="1" dirty="0" smtClean="0">
                <a:latin typeface="Calibri" pitchFamily="34" charset="0"/>
                <a:ea typeface="Times New Roman" pitchFamily="18" charset="0"/>
                <a:cs typeface="Helvetica"/>
              </a:rPr>
              <a:t>Nacional - iNDCs</a:t>
            </a:r>
            <a:endParaRPr lang="en-US" sz="2600" b="1" dirty="0"/>
          </a:p>
        </p:txBody>
      </p:sp>
      <p:sp>
        <p:nvSpPr>
          <p:cNvPr id="6" name="Rectángulo 5"/>
          <p:cNvSpPr/>
          <p:nvPr/>
        </p:nvSpPr>
        <p:spPr>
          <a:xfrm>
            <a:off x="445480" y="995679"/>
            <a:ext cx="9359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Elementos Anticipados de la iNDCs de la República Dominicana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217009" y="3010606"/>
          <a:ext cx="6228255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8255"/>
              </a:tblGrid>
              <a:tr h="444663">
                <a:tc>
                  <a:txBody>
                    <a:bodyPr/>
                    <a:lstStyle/>
                    <a:p>
                      <a:pPr algn="ctr"/>
                      <a:r>
                        <a:rPr lang="es-ES_tradnl" sz="2800" noProof="0" dirty="0" smtClean="0"/>
                        <a:t>Elementos de las negociaciones</a:t>
                      </a:r>
                      <a:endParaRPr lang="es-ES_tradnl" sz="2800" noProof="0" dirty="0"/>
                    </a:p>
                  </a:txBody>
                  <a:tcPr/>
                </a:tc>
              </a:tr>
              <a:tr h="444663">
                <a:tc>
                  <a:txBody>
                    <a:bodyPr/>
                    <a:lstStyle/>
                    <a:p>
                      <a:r>
                        <a:rPr lang="es-ES_tradnl" sz="2400" noProof="0" smtClean="0"/>
                        <a:t>A. Mitigacion</a:t>
                      </a:r>
                      <a:endParaRPr lang="es-ES_tradnl" sz="2400" noProof="0"/>
                    </a:p>
                  </a:txBody>
                  <a:tcPr/>
                </a:tc>
              </a:tr>
              <a:tr h="444663">
                <a:tc>
                  <a:txBody>
                    <a:bodyPr/>
                    <a:lstStyle/>
                    <a:p>
                      <a:r>
                        <a:rPr lang="es-ES_tradnl" sz="2400" noProof="0" dirty="0" smtClean="0"/>
                        <a:t>B. Adaptación</a:t>
                      </a:r>
                      <a:r>
                        <a:rPr lang="es-ES_tradnl" sz="2400" baseline="0" noProof="0" dirty="0" smtClean="0"/>
                        <a:t> - </a:t>
                      </a:r>
                      <a:r>
                        <a:rPr lang="es-ES_tradnl" sz="2400" noProof="0" dirty="0" smtClean="0"/>
                        <a:t>Perdidas y Daños</a:t>
                      </a:r>
                      <a:endParaRPr lang="es-ES_tradnl" sz="2400" baseline="0" noProof="0" dirty="0" smtClean="0"/>
                    </a:p>
                  </a:txBody>
                  <a:tcPr/>
                </a:tc>
              </a:tr>
              <a:tr h="444663">
                <a:tc>
                  <a:txBody>
                    <a:bodyPr/>
                    <a:lstStyle/>
                    <a:p>
                      <a:r>
                        <a:rPr lang="es-ES_tradnl" sz="2400" noProof="0" dirty="0" smtClean="0"/>
                        <a:t>C. Financiación</a:t>
                      </a:r>
                      <a:endParaRPr lang="es-ES_tradnl" sz="2400" noProof="0" dirty="0"/>
                    </a:p>
                  </a:txBody>
                  <a:tcPr/>
                </a:tc>
              </a:tr>
              <a:tr h="444663">
                <a:tc>
                  <a:txBody>
                    <a:bodyPr/>
                    <a:lstStyle/>
                    <a:p>
                      <a:r>
                        <a:rPr lang="es-ES_tradnl" sz="2400" noProof="0" smtClean="0"/>
                        <a:t>D. Desarrollo y Transferencia de Tecnologia</a:t>
                      </a:r>
                      <a:endParaRPr lang="es-ES_tradnl" sz="2400" noProof="0"/>
                    </a:p>
                  </a:txBody>
                  <a:tcPr/>
                </a:tc>
              </a:tr>
              <a:tr h="444663">
                <a:tc>
                  <a:txBody>
                    <a:bodyPr/>
                    <a:lstStyle/>
                    <a:p>
                      <a:r>
                        <a:rPr lang="es-ES_tradnl" sz="2400" noProof="0" dirty="0" smtClean="0"/>
                        <a:t>E. Creación de Capacidades</a:t>
                      </a:r>
                      <a:endParaRPr lang="es-ES_tradnl" sz="2400" noProof="0" dirty="0"/>
                    </a:p>
                  </a:txBody>
                  <a:tcPr/>
                </a:tc>
              </a:tr>
              <a:tr h="444663">
                <a:tc>
                  <a:txBody>
                    <a:bodyPr/>
                    <a:lstStyle/>
                    <a:p>
                      <a:r>
                        <a:rPr lang="es-ES_tradnl" sz="2400" noProof="0" dirty="0" smtClean="0"/>
                        <a:t>F. Transparencia de las Medidas y el Apoyo</a:t>
                      </a:r>
                      <a:endParaRPr lang="es-ES_tradnl" sz="2400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149" y="144040"/>
            <a:ext cx="4739675" cy="253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3964"/>
            <a:ext cx="9408368" cy="1206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100" b="1" dirty="0">
                <a:solidFill>
                  <a:schemeClr val="tx1"/>
                </a:solidFill>
              </a:rPr>
              <a:t>“Es nuestro turno servir de líderes</a:t>
            </a:r>
            <a:r>
              <a:rPr lang="es-ES_tradnl" sz="3100" b="1" dirty="0" smtClean="0">
                <a:solidFill>
                  <a:schemeClr val="tx1"/>
                </a:solidFill>
              </a:rPr>
              <a:t>”…</a:t>
            </a:r>
            <a:br>
              <a:rPr lang="es-ES_tradnl" sz="3100" b="1" dirty="0" smtClean="0">
                <a:solidFill>
                  <a:schemeClr val="tx1"/>
                </a:solidFill>
              </a:rPr>
            </a:br>
            <a:r>
              <a:rPr lang="es-ES_tradnl" sz="3100" b="1" dirty="0" smtClean="0">
                <a:solidFill>
                  <a:schemeClr val="tx1"/>
                </a:solidFill>
              </a:rPr>
              <a:t>												</a:t>
            </a:r>
            <a:r>
              <a:rPr lang="es-ES_tradnl" dirty="0" smtClean="0">
                <a:solidFill>
                  <a:srgbClr val="FF0000"/>
                </a:solidFill>
              </a:rPr>
              <a:t>Por </a:t>
            </a:r>
            <a:r>
              <a:rPr lang="es-ES_tradnl" dirty="0">
                <a:solidFill>
                  <a:srgbClr val="FF0000"/>
                </a:solidFill>
              </a:rPr>
              <a:t>EFE, Septiembre 23 , 2014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9050" y="1400175"/>
            <a:ext cx="4599132" cy="4725988"/>
          </a:xfrm>
        </p:spPr>
        <p:txBody>
          <a:bodyPr/>
          <a:lstStyle/>
          <a:p>
            <a:pPr>
              <a:buFontTx/>
              <a:buNone/>
              <a:defRPr/>
            </a:pPr>
            <a:endParaRPr lang="es-ES_tradnl" dirty="0" smtClean="0"/>
          </a:p>
          <a:p>
            <a:pPr>
              <a:buFontTx/>
              <a:buNone/>
              <a:defRPr/>
            </a:pPr>
            <a:endParaRPr lang="es-ES_tradnl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es-ES_tradnl" dirty="0" smtClean="0"/>
              <a:t>  </a:t>
            </a:r>
            <a:r>
              <a:rPr lang="es-ES_tradnl" sz="2400" dirty="0" err="1" smtClean="0"/>
              <a:t>Ban</a:t>
            </a:r>
            <a:r>
              <a:rPr lang="es-ES_tradnl" sz="2400" dirty="0" smtClean="0"/>
              <a:t> Ki-</a:t>
            </a:r>
            <a:r>
              <a:rPr lang="es-ES_tradnl" sz="2400" dirty="0" err="1" smtClean="0"/>
              <a:t>moon</a:t>
            </a:r>
            <a:r>
              <a:rPr lang="es-ES_tradnl" sz="2400" dirty="0" smtClean="0"/>
              <a:t> </a:t>
            </a:r>
            <a:r>
              <a:rPr lang="es-ES_tradnl" sz="2000" dirty="0" smtClean="0"/>
              <a:t>advierte que</a:t>
            </a:r>
          </a:p>
          <a:p>
            <a:pPr>
              <a:spcBef>
                <a:spcPts val="0"/>
              </a:spcBef>
              <a:buNone/>
              <a:defRPr/>
            </a:pPr>
            <a:endParaRPr lang="es-ES_tradnl" sz="2000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es-ES_tradnl" sz="2000" dirty="0" smtClean="0"/>
              <a:t> </a:t>
            </a:r>
            <a:r>
              <a:rPr lang="es-ES_tradnl" sz="2800" dirty="0" smtClean="0"/>
              <a:t>“el futuro del planeta está en juego en Lima y París”</a:t>
            </a:r>
          </a:p>
          <a:p>
            <a:pPr>
              <a:buFontTx/>
              <a:buNone/>
              <a:defRPr/>
            </a:pPr>
            <a:endParaRPr lang="es-ES_tradnl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es-ES_tradnl" sz="2800" dirty="0" smtClean="0"/>
              <a:t>  “Cambio Climático es la principal amenaza de la humanidad del siglo XXI”</a:t>
            </a:r>
            <a:endParaRPr lang="es-ES_tradnl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s-ES_tradnl" dirty="0"/>
          </a:p>
        </p:txBody>
      </p:sp>
      <p:pic>
        <p:nvPicPr>
          <p:cNvPr id="8197" name="Picture 1" descr="C:\Documents and Settings\Omar Ramirez Tejada\My Documents\My Pictures\Ana M. Henríquez\Ban-Ki-moon_120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0176"/>
            <a:ext cx="4554570" cy="498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9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5209" y="352026"/>
            <a:ext cx="8596668" cy="665406"/>
          </a:xfrm>
        </p:spPr>
        <p:txBody>
          <a:bodyPr/>
          <a:lstStyle/>
          <a:p>
            <a:r>
              <a:rPr lang="es-ES_tradnl" b="1" dirty="0" smtClean="0">
                <a:solidFill>
                  <a:schemeClr val="tx1"/>
                </a:solidFill>
              </a:rPr>
              <a:t>“Es nuestro turno servir de líderes”…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39" y="1428210"/>
            <a:ext cx="8943045" cy="4444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lo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8" y="2163103"/>
            <a:ext cx="5369980" cy="384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gray">
          <a:xfrm>
            <a:off x="62792" y="937433"/>
            <a:ext cx="9995608" cy="624084"/>
          </a:xfrm>
        </p:spPr>
        <p:txBody>
          <a:bodyPr>
            <a:noAutofit/>
          </a:bodyPr>
          <a:lstStyle/>
          <a:p>
            <a:pPr eaLnBrk="1" hangingPunct="1"/>
            <a:r>
              <a:rPr lang="es-ES" sz="2800" dirty="0" smtClean="0"/>
              <a:t>Por el bien de nuestro mundo, nuestra región, y nuestro país 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20356" y="2587136"/>
            <a:ext cx="2582862" cy="66675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Gracias!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373705" y="522095"/>
            <a:ext cx="8229600" cy="662763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¿</a:t>
            </a:r>
            <a:r>
              <a:rPr lang="en-US" sz="2400" b="1" dirty="0" smtClean="0">
                <a:solidFill>
                  <a:schemeClr val="tx1"/>
                </a:solidFill>
              </a:rPr>
              <a:t>QUÉ TENEMOS EN REP</a:t>
            </a:r>
            <a:r>
              <a:rPr lang="es-DO" sz="2400" b="1" dirty="0" smtClean="0">
                <a:solidFill>
                  <a:schemeClr val="tx1"/>
                </a:solidFill>
              </a:rPr>
              <a:t>ÚBLICA</a:t>
            </a:r>
            <a:r>
              <a:rPr lang="en-US" sz="2400" b="1" dirty="0" smtClean="0">
                <a:solidFill>
                  <a:schemeClr val="tx1"/>
                </a:solidFill>
              </a:rPr>
              <a:t> DOMINICANA? 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74171" y="1200351"/>
            <a:ext cx="9848449" cy="3087713"/>
          </a:xfrm>
        </p:spPr>
        <p:txBody>
          <a:bodyPr>
            <a:normAutofit fontScale="92500" lnSpcReduction="10000"/>
          </a:bodyPr>
          <a:lstStyle/>
          <a:p>
            <a:r>
              <a:rPr lang="es-DO" sz="2000" dirty="0" smtClean="0">
                <a:latin typeface="Calibri" panose="020F0502020204030204" pitchFamily="34" charset="0"/>
              </a:rPr>
              <a:t>Creación del </a:t>
            </a:r>
            <a:r>
              <a:rPr lang="es-DO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Consejo Nacional para el Cambio Climático y el Mecanismo de Desarrollo Limpio </a:t>
            </a:r>
            <a:r>
              <a:rPr lang="es-DO" sz="2000" dirty="0" smtClean="0">
                <a:latin typeface="Calibri" panose="020F0502020204030204" pitchFamily="34" charset="0"/>
              </a:rPr>
              <a:t>Decreto 601-08</a:t>
            </a:r>
          </a:p>
          <a:p>
            <a:r>
              <a:rPr lang="es-DO" sz="2000" dirty="0" smtClean="0">
                <a:latin typeface="Calibri" panose="020F0502020204030204" pitchFamily="34" charset="0"/>
              </a:rPr>
              <a:t>En el 2010 la República Dominicana incorporó en su </a:t>
            </a:r>
            <a:r>
              <a:rPr lang="es-DO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Constitución la Adaptación y la Mitigación al Cambio Climático</a:t>
            </a:r>
            <a:r>
              <a:rPr lang="es-DO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DO" sz="2000" dirty="0" smtClean="0">
                <a:latin typeface="Calibri" panose="020F0502020204030204" pitchFamily="34" charset="0"/>
              </a:rPr>
              <a:t>como elemento fundamental de la </a:t>
            </a:r>
            <a:r>
              <a:rPr lang="es-DO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Política Pública </a:t>
            </a:r>
            <a:r>
              <a:rPr lang="es-DO" sz="2000" dirty="0" smtClean="0">
                <a:latin typeface="Calibri" panose="020F0502020204030204" pitchFamily="34" charset="0"/>
              </a:rPr>
              <a:t>del Ordenamiento Territorial y Ambiental de la Nación (Art. 194).</a:t>
            </a:r>
          </a:p>
          <a:p>
            <a:r>
              <a:rPr lang="es-DO" sz="2000" dirty="0" smtClean="0">
                <a:latin typeface="Calibri" panose="020F0502020204030204" pitchFamily="34" charset="0"/>
              </a:rPr>
              <a:t>La Ley Orgánica No. 1-12 de la</a:t>
            </a:r>
            <a:r>
              <a:rPr lang="es-DO" sz="2000" b="1" i="1" dirty="0" smtClean="0">
                <a:latin typeface="Calibri" panose="020F0502020204030204" pitchFamily="34" charset="0"/>
              </a:rPr>
              <a:t> </a:t>
            </a:r>
            <a:r>
              <a:rPr lang="es-DO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Estrategia Nacional de Desarrollo 2030</a:t>
            </a:r>
            <a:r>
              <a:rPr lang="es-DO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DO" sz="2000" dirty="0" smtClean="0">
                <a:latin typeface="Calibri" panose="020F0502020204030204" pitchFamily="34" charset="0"/>
              </a:rPr>
              <a:t>del país, establece indicadores para reducir las emisiones y adaptarnos al cambio climático.</a:t>
            </a:r>
          </a:p>
          <a:p>
            <a:r>
              <a:rPr lang="es-ES" sz="2000" dirty="0" smtClean="0">
                <a:latin typeface="Calibri" panose="020F0502020204030204" pitchFamily="34" charset="0"/>
              </a:rPr>
              <a:t>Ley 253-12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impuesto al Carbono </a:t>
            </a:r>
            <a:r>
              <a:rPr lang="es-ES" sz="2000" dirty="0" smtClean="0">
                <a:latin typeface="Calibri" panose="020F0502020204030204" pitchFamily="34" charset="0"/>
              </a:rPr>
              <a:t>en la importación de vehículos – 2013</a:t>
            </a:r>
          </a:p>
          <a:p>
            <a:r>
              <a:rPr lang="es-DO" sz="2000" dirty="0" smtClean="0">
                <a:latin typeface="Calibri" panose="020F0502020204030204" pitchFamily="34" charset="0"/>
              </a:rPr>
              <a:t>La propuesta del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Fondo Nacional de Carbono y Cambio Climático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</a:rPr>
              <a:t>(FONCAC) – 2011</a:t>
            </a:r>
          </a:p>
          <a:p>
            <a:endParaRPr lang="es-ES" sz="2000" dirty="0" smtClean="0"/>
          </a:p>
          <a:p>
            <a:pPr marL="0" indent="0">
              <a:buNone/>
            </a:pPr>
            <a:endParaRPr lang="es-DO" sz="2000" dirty="0" smtClean="0"/>
          </a:p>
          <a:p>
            <a:endParaRPr lang="es-ES" sz="2000" dirty="0"/>
          </a:p>
        </p:txBody>
      </p:sp>
      <p:pic>
        <p:nvPicPr>
          <p:cNvPr id="6" name="Picture 2" descr="Archivo:Constituciondom2010.gif"/>
          <p:cNvPicPr>
            <a:picLocks noChangeAspect="1" noChangeArrowheads="1"/>
          </p:cNvPicPr>
          <p:nvPr/>
        </p:nvPicPr>
        <p:blipFill>
          <a:blip r:embed="rId2" cstate="print"/>
          <a:srcRect l="8353" t="4161" r="8112" b="4288"/>
          <a:stretch>
            <a:fillRect/>
          </a:stretch>
        </p:blipFill>
        <p:spPr bwMode="auto">
          <a:xfrm>
            <a:off x="2277374" y="4100709"/>
            <a:ext cx="1936344" cy="269740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41" y="4403609"/>
            <a:ext cx="2320697" cy="19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" y="1980917"/>
            <a:ext cx="312018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s-ES" sz="1400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/>
            </a:r>
            <a:br>
              <a:rPr lang="es-ES" sz="1400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</a:br>
            <a:r>
              <a:rPr lang="es-ES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Visión país hacia 2030:</a:t>
            </a:r>
            <a:r>
              <a:rPr lang="es-ES" sz="20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“</a:t>
            </a:r>
            <a:r>
              <a:rPr lang="es-ES" sz="1600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La República Dominicana es una país prospero donde la gente vive en dignidad, atado a valores éticos dentro de un marco de democracia participativa que garantiza la Ley y promueve la equidad y la justicia social, que utiliza sus recursos de manera innovadora, sostenible y territorialmente balanceados, insertada de manera competitiva en la economía global"</a:t>
            </a:r>
            <a:endParaRPr lang="es-ES" sz="1600" i="1" dirty="0"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4" name="19 Grupo"/>
          <p:cNvGrpSpPr>
            <a:grpSpLocks/>
          </p:cNvGrpSpPr>
          <p:nvPr/>
        </p:nvGrpSpPr>
        <p:grpSpPr bwMode="auto">
          <a:xfrm>
            <a:off x="3267068" y="2274083"/>
            <a:ext cx="6211324" cy="3833277"/>
            <a:chOff x="228600" y="3048000"/>
            <a:chExt cx="8763000" cy="3881863"/>
          </a:xfrm>
        </p:grpSpPr>
        <p:sp>
          <p:nvSpPr>
            <p:cNvPr id="5" name="2 Rectángulo"/>
            <p:cNvSpPr/>
            <p:nvPr/>
          </p:nvSpPr>
          <p:spPr>
            <a:xfrm>
              <a:off x="228600" y="3391458"/>
              <a:ext cx="2208756" cy="285628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DO" sz="1100" dirty="0">
                  <a:solidFill>
                    <a:srgbClr val="DDDDDD"/>
                  </a:solidFill>
                </a:rPr>
                <a:t>Un Estado con instituciones eficientes y transparentes al servicio de una ciudanía responsable y participativa que garantiza la seguridad y promueve el desarrollo y la convivencia pacífica.</a:t>
              </a:r>
            </a:p>
          </p:txBody>
        </p:sp>
        <p:sp>
          <p:nvSpPr>
            <p:cNvPr id="6" name="3 Rectángulo"/>
            <p:cNvSpPr/>
            <p:nvPr/>
          </p:nvSpPr>
          <p:spPr>
            <a:xfrm>
              <a:off x="2437356" y="3391458"/>
              <a:ext cx="1752601" cy="285628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DO" sz="1100">
                  <a:solidFill>
                    <a:srgbClr val="DDDDDD"/>
                  </a:solidFill>
                </a:rPr>
                <a:t>Una sociedad cohesionada, con igualdad de oportunidades y bajos niveles pobreza y desigualdad.</a:t>
              </a:r>
            </a:p>
          </p:txBody>
        </p:sp>
        <p:sp>
          <p:nvSpPr>
            <p:cNvPr id="7" name="4 Rectángulo"/>
            <p:cNvSpPr/>
            <p:nvPr/>
          </p:nvSpPr>
          <p:spPr>
            <a:xfrm>
              <a:off x="4189957" y="3391458"/>
              <a:ext cx="2059371" cy="285628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DO" sz="1050" dirty="0">
                  <a:solidFill>
                    <a:srgbClr val="DDDDDD"/>
                  </a:solidFill>
                </a:rPr>
                <a:t>Una economía territorial y sectorialmente articulada, </a:t>
              </a:r>
              <a:r>
                <a:rPr lang="es-DO" sz="900" dirty="0">
                  <a:solidFill>
                    <a:srgbClr val="DDDDDD"/>
                  </a:solidFill>
                </a:rPr>
                <a:t>innovadora</a:t>
              </a:r>
              <a:r>
                <a:rPr lang="es-DO" sz="1050" dirty="0">
                  <a:solidFill>
                    <a:srgbClr val="DDDDDD"/>
                  </a:solidFill>
                </a:rPr>
                <a:t>, diversificada, orientada a la calidad y ambientalmente sostenible, que genera crecimiento alto y sostenido, con equidad y empleo decente, y se inserta de forma competitiva en la economía global. </a:t>
              </a:r>
            </a:p>
          </p:txBody>
        </p:sp>
        <p:sp>
          <p:nvSpPr>
            <p:cNvPr id="8" name="5 Rectángulo"/>
            <p:cNvSpPr/>
            <p:nvPr/>
          </p:nvSpPr>
          <p:spPr>
            <a:xfrm>
              <a:off x="6249328" y="3391458"/>
              <a:ext cx="2742272" cy="2856284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DO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6 Rectángulo"/>
            <p:cNvSpPr/>
            <p:nvPr/>
          </p:nvSpPr>
          <p:spPr>
            <a:xfrm>
              <a:off x="228600" y="3048000"/>
              <a:ext cx="2206089" cy="305118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1200" b="1" dirty="0"/>
                <a:t>Axis 1</a:t>
              </a:r>
            </a:p>
          </p:txBody>
        </p:sp>
        <p:sp>
          <p:nvSpPr>
            <p:cNvPr id="10" name="7 Rectángulo"/>
            <p:cNvSpPr/>
            <p:nvPr/>
          </p:nvSpPr>
          <p:spPr>
            <a:xfrm>
              <a:off x="2437356" y="3048000"/>
              <a:ext cx="1765938" cy="30511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1200" b="1" dirty="0"/>
                <a:t>Axis 2</a:t>
              </a:r>
            </a:p>
          </p:txBody>
        </p:sp>
        <p:sp>
          <p:nvSpPr>
            <p:cNvPr id="11" name="8 Rectángulo"/>
            <p:cNvSpPr/>
            <p:nvPr/>
          </p:nvSpPr>
          <p:spPr>
            <a:xfrm>
              <a:off x="4189957" y="3048000"/>
              <a:ext cx="2059371" cy="305118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1200" b="1" dirty="0"/>
                <a:t>Axis 3</a:t>
              </a:r>
            </a:p>
          </p:txBody>
        </p:sp>
        <p:sp>
          <p:nvSpPr>
            <p:cNvPr id="12" name="9 Rectángulo"/>
            <p:cNvSpPr>
              <a:spLocks noChangeArrowheads="1"/>
            </p:cNvSpPr>
            <p:nvPr/>
          </p:nvSpPr>
          <p:spPr bwMode="auto">
            <a:xfrm>
              <a:off x="6249328" y="3048000"/>
              <a:ext cx="2742272" cy="305118"/>
            </a:xfrm>
            <a:prstGeom prst="rect">
              <a:avLst/>
            </a:prstGeom>
            <a:solidFill>
              <a:srgbClr val="00B050"/>
            </a:solidFill>
            <a:ln w="25400" algn="ctr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1200" b="1" dirty="0">
                  <a:solidFill>
                    <a:schemeClr val="lt1"/>
                  </a:solidFill>
                </a:rPr>
                <a:t>Axis 4</a:t>
              </a: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571500" y="6282906"/>
              <a:ext cx="1643063" cy="322501"/>
            </a:xfrm>
            <a:prstGeom prst="rect">
              <a:avLst/>
            </a:prstGeom>
            <a:solidFill>
              <a:srgbClr val="FFCC00"/>
            </a:solidFill>
            <a:ln w="9525" algn="in">
              <a:noFill/>
              <a:miter lim="800000"/>
              <a:headEnd/>
              <a:tailEnd/>
            </a:ln>
          </p:spPr>
          <p:txBody>
            <a:bodyPr lIns="576" tIns="576" rIns="576" bIns="576" anchor="ctr"/>
            <a:lstStyle/>
            <a:p>
              <a:pPr algn="ctr"/>
              <a:r>
                <a:rPr lang="es-ES" sz="1100" b="1" i="1" dirty="0" smtClean="0">
                  <a:solidFill>
                    <a:srgbClr val="000000"/>
                  </a:solidFill>
                </a:rPr>
                <a:t>Enfoque de genero</a:t>
              </a:r>
              <a:endParaRPr lang="es-ES" sz="1200" dirty="0"/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6357938" y="6282906"/>
              <a:ext cx="2633662" cy="322054"/>
            </a:xfrm>
            <a:prstGeom prst="rect">
              <a:avLst/>
            </a:prstGeom>
            <a:solidFill>
              <a:srgbClr val="00B050"/>
            </a:solidFill>
            <a:ln w="9525" algn="in">
              <a:noFill/>
              <a:miter lim="800000"/>
              <a:headEnd/>
              <a:tailEnd/>
            </a:ln>
          </p:spPr>
          <p:txBody>
            <a:bodyPr lIns="576" tIns="576" rIns="576" bIns="576" anchor="ctr"/>
            <a:lstStyle/>
            <a:p>
              <a:pPr algn="ctr"/>
              <a:r>
                <a:rPr lang="es-ES" sz="1200" b="1" i="1" smtClean="0">
                  <a:solidFill>
                    <a:srgbClr val="FFFFFF"/>
                  </a:solidFill>
                </a:rPr>
                <a:t>Sostenibilidad </a:t>
              </a:r>
            </a:p>
            <a:p>
              <a:pPr algn="ctr"/>
              <a:r>
                <a:rPr lang="es-ES" sz="1200" b="1" i="1" smtClean="0">
                  <a:solidFill>
                    <a:srgbClr val="FFFFFF"/>
                  </a:solidFill>
                </a:rPr>
                <a:t>Medioambiental</a:t>
              </a:r>
              <a:endParaRPr lang="es-ES" sz="1200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57687" y="6282906"/>
              <a:ext cx="1928812" cy="322501"/>
            </a:xfrm>
            <a:prstGeom prst="rect">
              <a:avLst/>
            </a:prstGeom>
            <a:solidFill>
              <a:srgbClr val="C00000"/>
            </a:solidFill>
            <a:ln w="9525" algn="in">
              <a:noFill/>
              <a:miter lim="800000"/>
              <a:headEnd/>
              <a:tailEnd/>
            </a:ln>
          </p:spPr>
          <p:txBody>
            <a:bodyPr lIns="576" tIns="576" rIns="576" bIns="576" anchor="ctr"/>
            <a:lstStyle/>
            <a:p>
              <a:pPr algn="ctr"/>
              <a:r>
                <a:rPr lang="es-ES" sz="1200" b="1" i="1" dirty="0" smtClean="0">
                  <a:solidFill>
                    <a:schemeClr val="bg1"/>
                  </a:solidFill>
                </a:rPr>
                <a:t>Cohesión</a:t>
              </a:r>
            </a:p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Territorial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2286000" y="6282906"/>
              <a:ext cx="2000251" cy="322501"/>
            </a:xfrm>
            <a:prstGeom prst="rect">
              <a:avLst/>
            </a:prstGeom>
            <a:solidFill>
              <a:srgbClr val="000080"/>
            </a:solidFill>
            <a:ln w="9525" algn="in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576" tIns="576" rIns="576" bIns="576" anchor="ctr"/>
            <a:lstStyle/>
            <a:p>
              <a:pPr algn="ctr"/>
              <a:r>
                <a:rPr lang="es-ES" sz="1200" b="1" i="1" dirty="0" smtClean="0">
                  <a:solidFill>
                    <a:srgbClr val="FFFFFF"/>
                  </a:solidFill>
                </a:rPr>
                <a:t>Participación</a:t>
              </a:r>
            </a:p>
            <a:p>
              <a:pPr algn="ctr"/>
              <a:r>
                <a:rPr lang="en-US" sz="1200" b="1" i="1" dirty="0" smtClean="0">
                  <a:solidFill>
                    <a:srgbClr val="FFFFFF"/>
                  </a:solidFill>
                </a:rPr>
                <a:t>Social </a:t>
              </a:r>
              <a:endParaRPr lang="en-US" sz="1200" dirty="0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71500" y="6642340"/>
              <a:ext cx="8420100" cy="287523"/>
            </a:xfrm>
            <a:prstGeom prst="rect">
              <a:avLst/>
            </a:prstGeom>
            <a:solidFill>
              <a:srgbClr val="D07C00"/>
            </a:solidFill>
            <a:ln w="9525" algn="in">
              <a:noFill/>
              <a:miter lim="800000"/>
              <a:headEnd/>
              <a:tailEnd/>
            </a:ln>
          </p:spPr>
          <p:txBody>
            <a:bodyPr lIns="576" tIns="576" rIns="576" bIns="576" anchor="ctr"/>
            <a:lstStyle/>
            <a:p>
              <a:pPr algn="ctr"/>
              <a:r>
                <a:rPr lang="es-ES" sz="1200" b="1" i="1" dirty="0" smtClean="0">
                  <a:solidFill>
                    <a:schemeClr val="bg1"/>
                  </a:solidFill>
                </a:rPr>
                <a:t>Uso de información y tecnologías de comunicación 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18 CuadroTexto"/>
          <p:cNvSpPr txBox="1">
            <a:spLocks noChangeArrowheads="1"/>
          </p:cNvSpPr>
          <p:nvPr/>
        </p:nvSpPr>
        <p:spPr bwMode="auto">
          <a:xfrm>
            <a:off x="-131115" y="1396384"/>
            <a:ext cx="9137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La END es una visión país, 4 ejes de desarrollo y 5 políticas transversales</a:t>
            </a:r>
            <a:endParaRPr lang="es-ES" sz="2400" dirty="0"/>
          </a:p>
        </p:txBody>
      </p:sp>
      <p:sp>
        <p:nvSpPr>
          <p:cNvPr id="19" name="23 Rectángulo"/>
          <p:cNvSpPr>
            <a:spLocks noChangeArrowheads="1"/>
          </p:cNvSpPr>
          <p:nvPr/>
        </p:nvSpPr>
        <p:spPr bwMode="auto">
          <a:xfrm>
            <a:off x="7605065" y="2684852"/>
            <a:ext cx="174050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/>
              <a:t>Una sociedad con una cultura de producción y consumo sostenible, que proteja el medio ambiente y los recursos naturales y promueva una adecuada adaptación al cambio climático </a:t>
            </a:r>
            <a:endParaRPr lang="es-ES" sz="1600" b="1" dirty="0"/>
          </a:p>
        </p:txBody>
      </p:sp>
      <p:sp>
        <p:nvSpPr>
          <p:cNvPr id="21" name="22 Rectángulo"/>
          <p:cNvSpPr>
            <a:spLocks noChangeArrowheads="1"/>
          </p:cNvSpPr>
          <p:nvPr/>
        </p:nvSpPr>
        <p:spPr bwMode="auto">
          <a:xfrm>
            <a:off x="205127" y="439495"/>
            <a:ext cx="67810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/>
              <a:t>Estrategia Nacional de Desarrollo 2030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2393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Olga\Dropbox\Documentos PNCC\ÚLTIMO TALLER 14DIC2012\100_24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545" y="1974589"/>
            <a:ext cx="3901777" cy="39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57145" y="357787"/>
            <a:ext cx="9128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2800" b="1" dirty="0" smtClean="0">
                <a:latin typeface="Calibri" pitchFamily="34" charset="0"/>
              </a:rPr>
              <a:t>PROPUESTA DE POLÍTICA NACIONAL DE CAMBIO CLIMÁTICO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4031570" y="1685928"/>
            <a:ext cx="5544616" cy="4364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s-DO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857250" marR="0" lvl="1" indent="-400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Incorporar </a:t>
            </a:r>
            <a:r>
              <a:rPr kumimoji="0" lang="es-E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la adaptación al cambio climático</a:t>
            </a: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como una política transversal dentro de la Estrategia Nacional de Desarrollo 2030, y su </a:t>
            </a:r>
            <a:r>
              <a:rPr kumimoji="0" lang="es-E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articulación con las demás políticas transversales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 en particular la sostenibilidad ambiental, la gestión de riesgos, la cohesión territorial y la equidad de género.</a:t>
            </a:r>
          </a:p>
          <a:p>
            <a:pPr marL="857250" marR="0" lvl="1" indent="-400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tabLst/>
              <a:defRPr/>
            </a:pPr>
            <a:endParaRPr kumimoji="0" lang="es-E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857250" marR="0" lvl="1" indent="-400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Propiciar un marco político e institucional </a:t>
            </a:r>
            <a:r>
              <a:rPr kumimoji="0" lang="es-ES" sz="20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favorable a </a:t>
            </a:r>
            <a:r>
              <a:rPr kumimoji="0" lang="es-E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un desarrollo bajo en emisiones de gases de efecto invernadero y resiliente al cambio climático</a:t>
            </a:r>
            <a:r>
              <a:rPr kumimoji="0" lang="es-ES" sz="20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.</a:t>
            </a:r>
            <a:endParaRPr kumimoji="0" lang="es-DO" b="1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62562" y="112308"/>
            <a:ext cx="8280920" cy="697624"/>
          </a:xfrm>
        </p:spPr>
        <p:txBody>
          <a:bodyPr>
            <a:noAutofit/>
          </a:bodyPr>
          <a:lstStyle/>
          <a:p>
            <a:pPr marL="301943" lvl="1">
              <a:spcAft>
                <a:spcPts val="1200"/>
              </a:spcAft>
            </a:pPr>
            <a:r>
              <a:rPr lang="es-DO" sz="2800" b="1" dirty="0" smtClean="0">
                <a:solidFill>
                  <a:schemeClr val="tx1"/>
                </a:solidFill>
              </a:rPr>
              <a:t>COMUNICACIONES NACIONALES</a:t>
            </a:r>
            <a:br>
              <a:rPr lang="es-DO" sz="2800" b="1" dirty="0" smtClean="0">
                <a:solidFill>
                  <a:schemeClr val="tx1"/>
                </a:solidFill>
              </a:rPr>
            </a:br>
            <a:r>
              <a:rPr lang="es-DO" sz="2800" b="1" dirty="0">
                <a:solidFill>
                  <a:schemeClr val="tx1"/>
                </a:solidFill>
              </a:rPr>
              <a:t/>
            </a:r>
            <a:br>
              <a:rPr lang="es-DO" sz="2800" b="1" dirty="0">
                <a:solidFill>
                  <a:schemeClr val="tx1"/>
                </a:solidFill>
              </a:rPr>
            </a:br>
            <a:r>
              <a:rPr lang="es-DO" sz="1600" i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s-DO" sz="1600" i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s-DO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0" y="3202820"/>
            <a:ext cx="2480712" cy="35235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98922" y="3736093"/>
            <a:ext cx="3512482" cy="249340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66461" y="697068"/>
            <a:ext cx="9857568" cy="2147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01943" lvl="1" defTabSz="914400">
              <a:spcAft>
                <a:spcPts val="600"/>
              </a:spcAft>
            </a:pPr>
            <a:r>
              <a:rPr lang="es-DO" b="1" i="1" kern="0" dirty="0" smtClean="0"/>
              <a:t>Estas integran:</a:t>
            </a:r>
          </a:p>
          <a:p>
            <a:pPr marL="301943" lvl="1" defTabSz="914400">
              <a:spcAft>
                <a:spcPts val="600"/>
              </a:spcAft>
            </a:pPr>
            <a:r>
              <a:rPr lang="es-DO" i="1" kern="0" dirty="0" smtClean="0">
                <a:solidFill>
                  <a:schemeClr val="bg1">
                    <a:lumMod val="50000"/>
                  </a:schemeClr>
                </a:solidFill>
              </a:rPr>
              <a:t>- Inventario de las emisiones nacionales y la absorción de gases de efecto invernadero </a:t>
            </a:r>
          </a:p>
          <a:p>
            <a:pPr marL="301943" lvl="1" defTabSz="914400">
              <a:spcAft>
                <a:spcPts val="600"/>
              </a:spcAft>
            </a:pPr>
            <a:r>
              <a:rPr lang="es-DO" i="1" kern="0" dirty="0" smtClean="0">
                <a:solidFill>
                  <a:schemeClr val="bg1">
                    <a:lumMod val="50000"/>
                  </a:schemeClr>
                </a:solidFill>
              </a:rPr>
              <a:t>- Mitigación</a:t>
            </a:r>
          </a:p>
          <a:p>
            <a:pPr marL="301943" lvl="1" defTabSz="914400">
              <a:spcAft>
                <a:spcPts val="600"/>
              </a:spcAft>
            </a:pPr>
            <a:r>
              <a:rPr lang="es-DO" i="1" kern="0" dirty="0" smtClean="0">
                <a:solidFill>
                  <a:schemeClr val="bg1">
                    <a:lumMod val="50000"/>
                  </a:schemeClr>
                </a:solidFill>
              </a:rPr>
              <a:t>- Adaptación y Vulnerabilidad </a:t>
            </a:r>
          </a:p>
          <a:p>
            <a:pPr marL="301943" lvl="1" defTabSz="914400">
              <a:spcAft>
                <a:spcPts val="600"/>
              </a:spcAft>
              <a:buFontTx/>
              <a:buChar char="-"/>
            </a:pPr>
            <a:r>
              <a:rPr lang="es-DO" i="1" kern="0" dirty="0" smtClean="0">
                <a:solidFill>
                  <a:schemeClr val="bg1">
                    <a:lumMod val="50000"/>
                  </a:schemeClr>
                </a:solidFill>
              </a:rPr>
              <a:t> Generación de escenarios climáticos</a:t>
            </a:r>
          </a:p>
          <a:p>
            <a:pPr marL="301943" lvl="1" defTabSz="914400">
              <a:spcAft>
                <a:spcPts val="600"/>
              </a:spcAft>
              <a:buFontTx/>
              <a:buChar char="-"/>
            </a:pPr>
            <a:r>
              <a:rPr lang="es-DO" i="1" kern="0" dirty="0" smtClean="0">
                <a:solidFill>
                  <a:schemeClr val="bg1">
                    <a:lumMod val="50000"/>
                  </a:schemeClr>
                </a:solidFill>
              </a:rPr>
              <a:t> Creación de capacidades </a:t>
            </a:r>
          </a:p>
          <a:p>
            <a:pPr marL="301943" lvl="1" defTabSz="914400">
              <a:spcAft>
                <a:spcPts val="600"/>
              </a:spcAft>
            </a:pPr>
            <a:r>
              <a:rPr lang="es-DO" i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DO" i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DO" b="1" i="1" kern="0" dirty="0" smtClean="0"/>
              <a:t/>
            </a:r>
            <a:br>
              <a:rPr lang="es-DO" b="1" i="1" kern="0" dirty="0" smtClean="0"/>
            </a:br>
            <a:endParaRPr lang="en-US" kern="0" dirty="0"/>
          </a:p>
        </p:txBody>
      </p:sp>
      <p:grpSp>
        <p:nvGrpSpPr>
          <p:cNvPr id="12" name="Grupo 11"/>
          <p:cNvGrpSpPr/>
          <p:nvPr/>
        </p:nvGrpSpPr>
        <p:grpSpPr>
          <a:xfrm>
            <a:off x="6246055" y="3132478"/>
            <a:ext cx="3604115" cy="3530863"/>
            <a:chOff x="6246055" y="2743199"/>
            <a:chExt cx="3938954" cy="3780147"/>
          </a:xfrm>
        </p:grpSpPr>
        <p:sp>
          <p:nvSpPr>
            <p:cNvPr id="11" name="CuadroTexto 10"/>
            <p:cNvSpPr txBox="1"/>
            <p:nvPr/>
          </p:nvSpPr>
          <p:spPr>
            <a:xfrm>
              <a:off x="6246055" y="2743199"/>
              <a:ext cx="3643533" cy="168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En fase de elaboración la </a:t>
              </a:r>
              <a:r>
                <a:rPr lang="es-ES_tradnl" sz="2400" dirty="0" smtClean="0">
                  <a:latin typeface="Calibri" panose="020F0502020204030204" pitchFamily="34" charset="0"/>
                </a:rPr>
                <a:t>‘</a:t>
              </a:r>
              <a:r>
                <a:rPr lang="es-ES_tradnl" sz="2400" b="1" i="1" dirty="0" smtClean="0">
                  <a:latin typeface="Calibri" panose="020F0502020204030204" pitchFamily="34" charset="0"/>
                </a:rPr>
                <a:t>Tercera Comunicación Nacional </a:t>
              </a:r>
              <a:r>
                <a:rPr lang="es-ES_tradnl" sz="2400" dirty="0" smtClean="0">
                  <a:latin typeface="Calibri" panose="020F0502020204030204" pitchFamily="34" charset="0"/>
                </a:rPr>
                <a:t>’,</a:t>
              </a:r>
              <a:r>
                <a:rPr lang="es-ES_tradnl" sz="24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_tradnl" sz="2400" b="1" dirty="0" smtClean="0">
                  <a:latin typeface="Calibri" panose="020F0502020204030204" pitchFamily="34" charset="0"/>
                </a:rPr>
                <a:t>(CNCCMDL – MA – PNUD).</a:t>
              </a:r>
              <a:endParaRPr lang="es-ES_tradnl" sz="2400" b="1" dirty="0">
                <a:latin typeface="Calibri" panose="020F0502020204030204" pitchFamily="34" charset="0"/>
              </a:endParaRPr>
            </a:p>
          </p:txBody>
        </p:sp>
        <p:pic>
          <p:nvPicPr>
            <p:cNvPr id="1028" name="Picture 4" descr="https://technet.microsoft.com/es-es/library/Bb977556.wvha-webpage-3-features(l=es-es)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195" y="4814032"/>
              <a:ext cx="3894814" cy="1709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67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6911" y="2596287"/>
            <a:ext cx="9077147" cy="995172"/>
          </a:xfrm>
        </p:spPr>
        <p:txBody>
          <a:bodyPr>
            <a:noAutofit/>
          </a:bodyPr>
          <a:lstStyle/>
          <a:p>
            <a:pPr algn="ctr"/>
            <a:r>
              <a:rPr lang="es-DO" sz="3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s-DO" sz="3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s-DO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PLAN DE MITIGACION</a:t>
            </a:r>
            <a:endParaRPr lang="es-DO" sz="3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2997" y="106306"/>
            <a:ext cx="9077147" cy="995172"/>
          </a:xfrm>
        </p:spPr>
        <p:txBody>
          <a:bodyPr>
            <a:noAutofit/>
          </a:bodyPr>
          <a:lstStyle/>
          <a:p>
            <a:r>
              <a:rPr lang="es-DO" sz="2400" b="1" dirty="0" smtClean="0">
                <a:solidFill>
                  <a:schemeClr val="tx1"/>
                </a:solidFill>
              </a:rPr>
              <a:t>PLAN DE DESARROLLO ECONÓMICO COMPATIBLE  CON EL </a:t>
            </a:r>
            <a:br>
              <a:rPr lang="es-DO" sz="2400" b="1" dirty="0" smtClean="0">
                <a:solidFill>
                  <a:schemeClr val="tx1"/>
                </a:solidFill>
              </a:rPr>
            </a:br>
            <a:r>
              <a:rPr lang="es-DO" sz="2400" b="1" dirty="0" smtClean="0">
                <a:solidFill>
                  <a:schemeClr val="tx1"/>
                </a:solidFill>
              </a:rPr>
              <a:t>CAMBIO CLIMÁTICO (DECCC)</a:t>
            </a:r>
            <a:endParaRPr lang="es-DO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1" descr="C:\Documents and Settings\Omar Ramirez Tejada\Desktop\drccdp-231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781" y="1143830"/>
            <a:ext cx="3151193" cy="356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/>
        </p:nvSpPr>
        <p:spPr>
          <a:xfrm>
            <a:off x="222672" y="1245760"/>
            <a:ext cx="598350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DO" sz="1600" b="1" dirty="0" smtClean="0">
                <a:latin typeface="Calibri" panose="020F0502020204030204" pitchFamily="34" charset="0"/>
              </a:rPr>
              <a:t>Diciembre 2010 – Mayo 2011 </a:t>
            </a:r>
            <a:r>
              <a:rPr lang="es-DO" sz="1600" dirty="0" smtClean="0">
                <a:latin typeface="Calibri" panose="020F0502020204030204" pitchFamily="34" charset="0"/>
              </a:rPr>
              <a:t>(Su primera fase, </a:t>
            </a:r>
            <a:r>
              <a:rPr lang="es-DO" sz="1600" b="1" dirty="0" smtClean="0">
                <a:latin typeface="Calibri" panose="020F0502020204030204" pitchFamily="34" charset="0"/>
              </a:rPr>
              <a:t>enfocada a mitigación</a:t>
            </a:r>
            <a:r>
              <a:rPr lang="es-DO" sz="1600" dirty="0" smtClean="0">
                <a:latin typeface="Calibri" panose="020F0502020204030204" pitchFamily="34" charset="0"/>
              </a:rPr>
              <a:t>)  </a:t>
            </a:r>
          </a:p>
          <a:p>
            <a:pPr lvl="0" algn="just"/>
            <a:endParaRPr lang="es-DO" sz="900" dirty="0" smtClean="0">
              <a:latin typeface="Calibri" panose="020F0502020204030204" pitchFamily="34" charset="0"/>
            </a:endParaRPr>
          </a:p>
          <a:p>
            <a:pPr lvl="0" algn="just"/>
            <a:r>
              <a:rPr lang="es-DO" sz="1600" b="1" dirty="0" smtClean="0">
                <a:latin typeface="Calibri" panose="020F0502020204030204" pitchFamily="34" charset="0"/>
              </a:rPr>
              <a:t>Objetivo:  </a:t>
            </a:r>
            <a:r>
              <a:rPr lang="es-DO" sz="1600" dirty="0" smtClean="0">
                <a:latin typeface="Calibri" panose="020F0502020204030204" pitchFamily="34" charset="0"/>
              </a:rPr>
              <a:t>Duplicar el PIB para el 2030 y al mismo tiempo reducir nuestras emisiones a la mitad. </a:t>
            </a:r>
          </a:p>
          <a:p>
            <a:pPr lvl="0" algn="just"/>
            <a:endParaRPr lang="es-DO" sz="900" dirty="0" smtClean="0">
              <a:latin typeface="Calibri" panose="020F0502020204030204" pitchFamily="34" charset="0"/>
            </a:endParaRPr>
          </a:p>
          <a:p>
            <a:pPr lvl="0" algn="just"/>
            <a:r>
              <a:rPr lang="es-DO" sz="1600" dirty="0" smtClean="0">
                <a:latin typeface="Calibri" panose="020F0502020204030204" pitchFamily="34" charset="0"/>
              </a:rPr>
              <a:t>Se concentra en tres sectores principales: </a:t>
            </a:r>
            <a:r>
              <a:rPr lang="es-DO" sz="1600" b="1" dirty="0" smtClean="0">
                <a:latin typeface="Calibri" panose="020F0502020204030204" pitchFamily="34" charset="0"/>
              </a:rPr>
              <a:t>energía, transporte y forestal</a:t>
            </a:r>
            <a:r>
              <a:rPr lang="es-DO" sz="1600" dirty="0" smtClean="0">
                <a:latin typeface="Calibri" panose="020F0502020204030204" pitchFamily="34" charset="0"/>
              </a:rPr>
              <a:t> y un grupo de sectores denominados </a:t>
            </a:r>
            <a:r>
              <a:rPr lang="es-DO" sz="1600" b="1" dirty="0" smtClean="0">
                <a:latin typeface="Calibri" panose="020F0502020204030204" pitchFamily="34" charset="0"/>
              </a:rPr>
              <a:t>“</a:t>
            </a:r>
            <a:r>
              <a:rPr lang="es-DO" sz="1600" b="1" i="1" dirty="0" smtClean="0">
                <a:latin typeface="Calibri" panose="020F0502020204030204" pitchFamily="34" charset="0"/>
              </a:rPr>
              <a:t>Ganancias Rápidas:”: cemento, desechos y turismo.</a:t>
            </a:r>
          </a:p>
          <a:p>
            <a:pPr lvl="0" algn="just"/>
            <a:endParaRPr lang="es-DO" sz="900" b="1" i="1" dirty="0" smtClean="0">
              <a:latin typeface="Calibri" panose="020F0502020204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DO" sz="1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En ejecución la segunda fase (NAMA de cemento y residuo, </a:t>
            </a:r>
            <a:r>
              <a:rPr lang="es-DO" sz="1600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BMUB – GIZ - CNCCMDL</a:t>
            </a:r>
            <a:r>
              <a:rPr lang="es-DO" sz="1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lvl="0" algn="just"/>
            <a:endParaRPr lang="es-DO" sz="1600" b="1" i="1" dirty="0" smtClean="0"/>
          </a:p>
        </p:txBody>
      </p:sp>
      <p:grpSp>
        <p:nvGrpSpPr>
          <p:cNvPr id="13" name="Grupo 12"/>
          <p:cNvGrpSpPr/>
          <p:nvPr/>
        </p:nvGrpSpPr>
        <p:grpSpPr>
          <a:xfrm>
            <a:off x="330212" y="4123506"/>
            <a:ext cx="3144462" cy="2578421"/>
            <a:chOff x="330212" y="4123506"/>
            <a:chExt cx="3144462" cy="257842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12" y="4123506"/>
              <a:ext cx="3128466" cy="1788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11"/>
            <p:cNvSpPr txBox="1"/>
            <p:nvPr/>
          </p:nvSpPr>
          <p:spPr>
            <a:xfrm>
              <a:off x="539506" y="5963263"/>
              <a:ext cx="29351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DO" sz="1400" b="1" dirty="0" smtClean="0"/>
                <a:t>Lanzamiento Nacional: </a:t>
              </a:r>
            </a:p>
            <a:p>
              <a:pPr lvl="0" algn="just"/>
              <a:r>
                <a:rPr lang="es-DO" sz="1400" b="1" dirty="0" smtClean="0"/>
                <a:t>15 de Septiembre, 2011</a:t>
              </a:r>
            </a:p>
            <a:p>
              <a:pPr lvl="0" algn="just"/>
              <a:r>
                <a:rPr lang="es-DO" sz="1400" b="1" dirty="0" smtClean="0"/>
                <a:t> Palacio Nacional</a:t>
              </a:r>
              <a:endParaRPr lang="en-US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883494" y="4905122"/>
            <a:ext cx="7217643" cy="1934353"/>
            <a:chOff x="3883494" y="4905122"/>
            <a:chExt cx="7217643" cy="1934353"/>
          </a:xfrm>
        </p:grpSpPr>
        <p:pic>
          <p:nvPicPr>
            <p:cNvPr id="11" name="Imagen 10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3494" y="4905122"/>
              <a:ext cx="4025265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ángulo 11"/>
            <p:cNvSpPr/>
            <p:nvPr/>
          </p:nvSpPr>
          <p:spPr>
            <a:xfrm>
              <a:off x="8021055" y="6100811"/>
              <a:ext cx="308008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DO" sz="1400" b="1" dirty="0"/>
                <a:t>Lanzamiento </a:t>
              </a:r>
              <a:r>
                <a:rPr lang="es-DO" sz="1400" b="1" dirty="0" smtClean="0"/>
                <a:t>Internacional:</a:t>
              </a:r>
            </a:p>
            <a:p>
              <a:pPr lvl="0"/>
              <a:r>
                <a:rPr lang="es-DO" sz="1400" b="1" dirty="0" smtClean="0"/>
                <a:t>Diciembre 2011, COP17,</a:t>
              </a:r>
            </a:p>
            <a:p>
              <a:pPr lvl="0"/>
              <a:r>
                <a:rPr lang="es-DO" sz="1400" b="1" dirty="0" smtClean="0"/>
                <a:t>Durban</a:t>
              </a:r>
              <a:r>
                <a:rPr lang="es-DO" sz="1400" b="1" dirty="0"/>
                <a:t>, </a:t>
              </a:r>
              <a:r>
                <a:rPr lang="es-DO" sz="1400" b="1" dirty="0" smtClean="0"/>
                <a:t>Suráfrica,  </a:t>
              </a:r>
              <a:endParaRPr lang="es-DO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21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056" y="834686"/>
            <a:ext cx="9533717" cy="1320800"/>
          </a:xfrm>
        </p:spPr>
        <p:txBody>
          <a:bodyPr>
            <a:noAutofit/>
          </a:bodyPr>
          <a:lstStyle/>
          <a:p>
            <a:pPr algn="ctr"/>
            <a:r>
              <a:rPr lang="es-E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Los </a:t>
            </a:r>
            <a:r>
              <a:rPr lang="es-ES" sz="2400" dirty="0">
                <a:solidFill>
                  <a:srgbClr val="C00000"/>
                </a:solidFill>
                <a:latin typeface="Calibri" panose="020F0502020204030204" pitchFamily="34" charset="0"/>
              </a:rPr>
              <a:t>sectores </a:t>
            </a:r>
            <a:r>
              <a:rPr lang="es-E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energético, </a:t>
            </a:r>
            <a:r>
              <a:rPr lang="es-ES" sz="2400" dirty="0">
                <a:solidFill>
                  <a:srgbClr val="C00000"/>
                </a:solidFill>
                <a:latin typeface="Calibri" panose="020F0502020204030204" pitchFamily="34" charset="0"/>
              </a:rPr>
              <a:t>agrícola y transporte son las 3 fuentes principales </a:t>
            </a:r>
            <a:r>
              <a:rPr lang="es-E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br>
              <a:rPr lang="es-E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s-E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de emisiones de GEI</a:t>
            </a:r>
            <a:r>
              <a:rPr lang="es-ES" sz="2400" dirty="0">
                <a:solidFill>
                  <a:srgbClr val="C00000"/>
                </a:solidFill>
                <a:latin typeface="Calibri" panose="020F0502020204030204" pitchFamily="34" charset="0"/>
              </a:rPr>
              <a:t>, representando~ 70% del total de </a:t>
            </a:r>
            <a:r>
              <a:rPr lang="es-E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nuestras emisiones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4499" y="228103"/>
            <a:ext cx="8413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latin typeface="Calibri" panose="020F0502020204030204" pitchFamily="34" charset="0"/>
              </a:rPr>
              <a:t>Distribución en 2010 de las emisiones de GEI por sector</a:t>
            </a:r>
            <a:endParaRPr lang="es-ES_tradnl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764572"/>
              </p:ext>
            </p:extLst>
          </p:nvPr>
        </p:nvGraphicFramePr>
        <p:xfrm>
          <a:off x="2574388" y="1862797"/>
          <a:ext cx="5715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28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s15ixQ2E2WTGzf.8Hw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r0J0XqTZECkJlb8maXPV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YNd.nO90apFSjOo763Sg"/>
</p:tagLst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822</TotalTime>
  <Words>1363</Words>
  <Application>Microsoft Office PowerPoint</Application>
  <PresentationFormat>Custom</PresentationFormat>
  <Paragraphs>174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Faceta</vt:lpstr>
      <vt:lpstr>PowerPoint Presentation</vt:lpstr>
      <vt:lpstr>PowerPoint Presentation</vt:lpstr>
      <vt:lpstr>¿QUÉ TENEMOS EN REPÚBLICA DOMINICANA? </vt:lpstr>
      <vt:lpstr>PowerPoint Presentation</vt:lpstr>
      <vt:lpstr>PowerPoint Presentation</vt:lpstr>
      <vt:lpstr>COMUNICACIONES NACIONALES   </vt:lpstr>
      <vt:lpstr> PLAN DE MITIGACION</vt:lpstr>
      <vt:lpstr>PLAN DE DESARROLLO ECONÓMICO COMPATIBLE  CON EL  CAMBIO CLIMÁTICO (DECCC)</vt:lpstr>
      <vt:lpstr>Los sectores energético, agrícola y transporte son las 3 fuentes principales      de emisiones de GEI, representando~ 70% del total de nuestras emisiones</vt:lpstr>
      <vt:lpstr>PowerPoint Presentation</vt:lpstr>
      <vt:lpstr>Acciones nacionales de Mitigación bajo  el Mecanismo de Desarrollo Limpio</vt:lpstr>
      <vt:lpstr>PowerPoint Presentation</vt:lpstr>
      <vt:lpstr>PowerPoint Presentation</vt:lpstr>
      <vt:lpstr> PLAN DE ADAPTACION</vt:lpstr>
      <vt:lpstr>PowerPoint Presentation</vt:lpstr>
      <vt:lpstr>PowerPoint Presentation</vt:lpstr>
      <vt:lpstr>PowerPoint Presentation</vt:lpstr>
      <vt:lpstr>PowerPoint Presentation</vt:lpstr>
      <vt:lpstr>Proyecto “Fortalecimiento de las estructuras  organizativo-funcionales de la gestión de riesgo  ante desastres en República Dominicana” </vt:lpstr>
      <vt:lpstr>PowerPoint Presentation</vt:lpstr>
      <vt:lpstr>Expectativas con miras a COP 21 </vt:lpstr>
      <vt:lpstr>PowerPoint Presentation</vt:lpstr>
      <vt:lpstr>PowerPoint Presentation</vt:lpstr>
      <vt:lpstr>“Es nuestro turno servir de líderes”…             Por EFE, Septiembre 23 , 2014</vt:lpstr>
      <vt:lpstr>“Es nuestro turno servir de líderes”…</vt:lpstr>
      <vt:lpstr>Por el bien de nuestro mundo, nuestra región, y nuestro país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federico grullon</dc:creator>
  <cp:lastModifiedBy>Emil Chireno</cp:lastModifiedBy>
  <cp:revision>83</cp:revision>
  <dcterms:created xsi:type="dcterms:W3CDTF">2015-04-20T15:52:00Z</dcterms:created>
  <dcterms:modified xsi:type="dcterms:W3CDTF">2015-04-22T22:54:40Z</dcterms:modified>
</cp:coreProperties>
</file>