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83" r:id="rId3"/>
    <p:sldId id="287" r:id="rId4"/>
    <p:sldId id="288" r:id="rId5"/>
    <p:sldId id="289" r:id="rId6"/>
    <p:sldId id="290" r:id="rId7"/>
    <p:sldId id="262" r:id="rId8"/>
    <p:sldId id="258" r:id="rId9"/>
    <p:sldId id="303" r:id="rId10"/>
    <p:sldId id="291" r:id="rId11"/>
    <p:sldId id="293" r:id="rId12"/>
    <p:sldId id="279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259" r:id="rId22"/>
  </p:sldIdLst>
  <p:sldSz cx="9144000" cy="6858000" type="screen4x3"/>
  <p:notesSz cx="6858000" cy="9144000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D5931"/>
    <a:srgbClr val="1FCCFF"/>
    <a:srgbClr val="FFC3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0F97D-1983-46BC-9561-2001D580EB80}" type="datetimeFigureOut">
              <a:rPr lang="es-ES"/>
              <a:pPr>
                <a:defRPr/>
              </a:pPr>
              <a:t>12/07/2018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386DD-DEE7-4847-8D60-CADF2D8D31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7B98B-673B-4703-AB6E-E23DA57E7E70}" type="datetimeFigureOut">
              <a:rPr lang="es-ES"/>
              <a:pPr>
                <a:defRPr/>
              </a:pPr>
              <a:t>12/07/2018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2BEE3-8A14-4C3A-A25F-BC46326FA1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2025A-95D5-471D-A732-326DA49E0EB4}" type="datetimeFigureOut">
              <a:rPr lang="es-ES"/>
              <a:pPr>
                <a:defRPr/>
              </a:pPr>
              <a:t>12/07/2018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E438E-4633-4EAB-8EBC-5732036AA2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96F32-901B-49A6-852E-1A4860AF8304}" type="datetimeFigureOut">
              <a:rPr lang="es-ES"/>
              <a:pPr>
                <a:defRPr/>
              </a:pPr>
              <a:t>12/07/2018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A3ED4-9B08-40F3-9E2D-BE5555C444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7302C-0877-4279-BEAC-F32DA310B987}" type="datetimeFigureOut">
              <a:rPr lang="es-ES"/>
              <a:pPr>
                <a:defRPr/>
              </a:pPr>
              <a:t>12/07/2018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946D8-9BC0-463F-8C3B-8D4F549FEF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4FE05-C71C-4A5F-ACA2-C839CCA3F917}" type="datetimeFigureOut">
              <a:rPr lang="es-ES"/>
              <a:pPr>
                <a:defRPr/>
              </a:pPr>
              <a:t>12/07/2018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8553F-106F-4E74-87A6-B6E0D89708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2AA4B-5E4E-4869-BE0B-6EA24165720B}" type="datetimeFigureOut">
              <a:rPr lang="es-ES"/>
              <a:pPr>
                <a:defRPr/>
              </a:pPr>
              <a:t>12/07/2018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FF7BA-D023-47F4-A159-6933740D31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30372-F700-4C6F-9A3E-B7055BC2B73A}" type="datetimeFigureOut">
              <a:rPr lang="es-ES"/>
              <a:pPr>
                <a:defRPr/>
              </a:pPr>
              <a:t>12/07/2018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53392-9D23-47F5-A17A-1585E25FD1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0613A-1EFA-4BA7-806A-11EBE85657CC}" type="datetimeFigureOut">
              <a:rPr lang="es-ES"/>
              <a:pPr>
                <a:defRPr/>
              </a:pPr>
              <a:t>12/07/2018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1FC39-0FA2-424A-81AF-579AAB5082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AD94A-7E82-4D15-96BB-85B439EF2B1C}" type="datetimeFigureOut">
              <a:rPr lang="es-ES"/>
              <a:pPr>
                <a:defRPr/>
              </a:pPr>
              <a:t>12/07/2018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C5606-6CBE-441B-9D46-264EAA4F18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8BE65-AE71-4AA3-8F6E-B86D13D75C3D}" type="datetimeFigureOut">
              <a:rPr lang="es-ES"/>
              <a:pPr>
                <a:defRPr/>
              </a:pPr>
              <a:t>12/07/2018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68898-7580-4119-9A44-13B52B05D9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  <a:endParaRPr lang="es-ES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8039A06-E444-4879-AFAB-52B675B33BA0}" type="datetimeFigureOut">
              <a:rPr lang="es-ES"/>
              <a:pPr>
                <a:defRPr/>
              </a:pPr>
              <a:t>12/07/2018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B6B1428-6098-4E40-A27E-8416DBD770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uadroTexto 2"/>
          <p:cNvSpPr txBox="1">
            <a:spLocks noChangeArrowheads="1"/>
          </p:cNvSpPr>
          <p:nvPr/>
        </p:nvSpPr>
        <p:spPr bwMode="auto">
          <a:xfrm>
            <a:off x="1016000" y="3222625"/>
            <a:ext cx="55800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_tradnl" sz="3200">
                <a:solidFill>
                  <a:srgbClr val="FFC320"/>
                </a:solidFill>
                <a:latin typeface="Oxygen Light" charset="0"/>
              </a:rPr>
              <a:t>GOBERNAR PARA INCLUIR: </a:t>
            </a:r>
            <a:endParaRPr lang="es-ES" sz="3200">
              <a:solidFill>
                <a:srgbClr val="FFC320"/>
              </a:solidFill>
              <a:latin typeface="Oxygen Light" charset="0"/>
            </a:endParaRPr>
          </a:p>
        </p:txBody>
      </p:sp>
      <p:cxnSp>
        <p:nvCxnSpPr>
          <p:cNvPr id="7" name="Conector recto 6"/>
          <p:cNvCxnSpPr>
            <a:cxnSpLocks noChangeShapeType="1"/>
          </p:cNvCxnSpPr>
          <p:nvPr/>
        </p:nvCxnSpPr>
        <p:spPr bwMode="auto">
          <a:xfrm>
            <a:off x="1165225" y="3973513"/>
            <a:ext cx="5281613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052" name="CuadroTexto 7"/>
          <p:cNvSpPr txBox="1">
            <a:spLocks noChangeArrowheads="1"/>
          </p:cNvSpPr>
          <p:nvPr/>
        </p:nvSpPr>
        <p:spPr bwMode="auto">
          <a:xfrm>
            <a:off x="1073150" y="4206875"/>
            <a:ext cx="779938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 sz="2800">
                <a:solidFill>
                  <a:schemeClr val="bg1"/>
                </a:solidFill>
                <a:latin typeface="Oxygen Regular" charset="0"/>
              </a:rPr>
              <a:t>Las 10 reglas de oro para una comunicación política exitosa</a:t>
            </a:r>
          </a:p>
          <a:p>
            <a:pPr eaLnBrk="1" hangingPunct="1"/>
            <a:endParaRPr lang="es-ES_tradnl" sz="2800">
              <a:solidFill>
                <a:schemeClr val="bg1"/>
              </a:solidFill>
              <a:latin typeface="Oxygen Regular" charset="0"/>
            </a:endParaRPr>
          </a:p>
          <a:p>
            <a:pPr eaLnBrk="1" hangingPunct="1"/>
            <a:r>
              <a:rPr lang="es-ES_tradnl" sz="2800" i="1">
                <a:solidFill>
                  <a:schemeClr val="bg1"/>
                </a:solidFill>
                <a:latin typeface="Oxygen Regular" charset="0"/>
              </a:rPr>
              <a:t>@GeovannyVicentR</a:t>
            </a:r>
          </a:p>
          <a:p>
            <a:pPr eaLnBrk="1" hangingPunct="1"/>
            <a:r>
              <a:rPr lang="es-ES_tradnl" sz="2800" i="1">
                <a:solidFill>
                  <a:schemeClr val="bg1"/>
                </a:solidFill>
                <a:latin typeface="Oxygen Regular" charset="0"/>
              </a:rPr>
              <a:t>@GusRojasMatute               </a:t>
            </a:r>
            <a:r>
              <a:rPr lang="es-ES_tradnl" sz="2800">
                <a:solidFill>
                  <a:schemeClr val="bg1"/>
                </a:solidFill>
                <a:latin typeface="Oxygen Regular" charset="0"/>
              </a:rPr>
              <a:t>#GFDDreglasdeoro</a:t>
            </a:r>
            <a:endParaRPr lang="es-ES" sz="2800">
              <a:solidFill>
                <a:schemeClr val="bg1"/>
              </a:solidFill>
              <a:latin typeface="Oxygen Regular" charset="0"/>
            </a:endParaRPr>
          </a:p>
        </p:txBody>
      </p:sp>
      <p:pic>
        <p:nvPicPr>
          <p:cNvPr id="2053" name="Picture 2" descr="C:\Users\Yenni\Desktop\GWU\Organización y Ejecución de Campañas en AL\5e879c2e-e246-4408-88ef-ef9411a2fd29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uadroTexto 3"/>
          <p:cNvSpPr txBox="1">
            <a:spLocks noChangeArrowheads="1"/>
          </p:cNvSpPr>
          <p:nvPr/>
        </p:nvSpPr>
        <p:spPr bwMode="auto">
          <a:xfrm>
            <a:off x="1016000" y="1389063"/>
            <a:ext cx="7272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 sz="3200">
                <a:solidFill>
                  <a:srgbClr val="FFC320"/>
                </a:solidFill>
                <a:latin typeface="Oxygen Light" charset="0"/>
              </a:rPr>
              <a:t>SIMPLICIDAD</a:t>
            </a:r>
            <a:endParaRPr lang="es-ES" sz="3200">
              <a:solidFill>
                <a:srgbClr val="FFC320"/>
              </a:solidFill>
              <a:latin typeface="Oxygen Light" charset="0"/>
            </a:endParaRPr>
          </a:p>
        </p:txBody>
      </p:sp>
      <p:pic>
        <p:nvPicPr>
          <p:cNvPr id="11267" name="Imagen 1" descr="icon_affairs.jpg"/>
          <p:cNvPicPr>
            <a:picLocks noChangeAspect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4826000" y="3221038"/>
            <a:ext cx="14763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Imagen 7"/>
          <p:cNvPicPr>
            <a:picLocks noChangeAspect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6454775" y="3221038"/>
            <a:ext cx="1477963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n 4"/>
          <p:cNvPicPr>
            <a:picLocks noChangeAspect="1"/>
          </p:cNvPicPr>
          <p:nvPr/>
        </p:nvPicPr>
        <p:blipFill>
          <a:blip r:embed="rId2"/>
          <a:srcRect l="8467" r="11365"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CuadroTexto 5"/>
          <p:cNvSpPr txBox="1">
            <a:spLocks noChangeArrowheads="1"/>
          </p:cNvSpPr>
          <p:nvPr/>
        </p:nvSpPr>
        <p:spPr bwMode="auto">
          <a:xfrm>
            <a:off x="1228725" y="1376363"/>
            <a:ext cx="6073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 sz="3200">
                <a:solidFill>
                  <a:srgbClr val="FF0000"/>
                </a:solidFill>
                <a:latin typeface="Oxygen Light" charset="0"/>
              </a:rPr>
              <a:t>ENCUENTRA TU NARRATIVA</a:t>
            </a:r>
            <a:endParaRPr lang="es-ES" sz="3200">
              <a:solidFill>
                <a:srgbClr val="FFC320"/>
              </a:solidFill>
              <a:latin typeface="Oxygen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1" descr="imagenes_antigobierno.jpg"/>
          <p:cNvPicPr>
            <a:picLocks noChangeAspect="1"/>
          </p:cNvPicPr>
          <p:nvPr/>
        </p:nvPicPr>
        <p:blipFill>
          <a:blip r:embed="rId2"/>
          <a:srcRect l="7185" r="9866"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CuadroTexto 6"/>
          <p:cNvSpPr txBox="1">
            <a:spLocks noChangeArrowheads="1"/>
          </p:cNvSpPr>
          <p:nvPr/>
        </p:nvSpPr>
        <p:spPr bwMode="auto">
          <a:xfrm>
            <a:off x="508000" y="1227138"/>
            <a:ext cx="5722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 sz="2400">
                <a:solidFill>
                  <a:srgbClr val="FFFFFF"/>
                </a:solidFill>
                <a:latin typeface="Oxygen Light" charset="0"/>
              </a:rPr>
              <a:t>REPETIR, </a:t>
            </a:r>
            <a:r>
              <a:rPr lang="es-ES_tradnl" sz="2400">
                <a:solidFill>
                  <a:srgbClr val="FF6600"/>
                </a:solidFill>
                <a:latin typeface="Oxygen Light" charset="0"/>
              </a:rPr>
              <a:t>REPETIR</a:t>
            </a:r>
            <a:r>
              <a:rPr lang="es-ES_tradnl" sz="2400">
                <a:solidFill>
                  <a:srgbClr val="FFFFFF"/>
                </a:solidFill>
                <a:latin typeface="Oxygen Light" charset="0"/>
              </a:rPr>
              <a:t>, </a:t>
            </a:r>
            <a:r>
              <a:rPr lang="es-ES_tradnl" sz="2400">
                <a:solidFill>
                  <a:srgbClr val="FF0000"/>
                </a:solidFill>
                <a:latin typeface="Oxygen Light" charset="0"/>
              </a:rPr>
              <a:t>REPETIR </a:t>
            </a:r>
            <a:endParaRPr lang="es-ES" sz="2400">
              <a:solidFill>
                <a:srgbClr val="FF0000"/>
              </a:solidFill>
              <a:latin typeface="Oxygen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>
                <a:solidFill>
                  <a:schemeClr val="bg1"/>
                </a:solidFill>
                <a:ea typeface="ＭＳ Ｐゴシック" pitchFamily="34" charset="-128"/>
              </a:rPr>
              <a:t>Decálago para las relaciones con los medios de comunicación</a:t>
            </a:r>
          </a:p>
        </p:txBody>
      </p:sp>
      <p:pic>
        <p:nvPicPr>
          <p:cNvPr id="1433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chemeClr val="bg1"/>
                </a:solidFill>
                <a:ea typeface="ＭＳ Ｐゴシック" pitchFamily="34" charset="-128"/>
              </a:rPr>
              <a:t>Caso de Estudio: Anthony Scaramucci</a:t>
            </a:r>
            <a:br>
              <a:rPr lang="en-US" sz="360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sz="3600" smtClean="0">
                <a:solidFill>
                  <a:schemeClr val="bg1"/>
                </a:solidFill>
                <a:ea typeface="ＭＳ Ｐゴシック" pitchFamily="34" charset="-128"/>
              </a:rPr>
              <a:t>los cinco errores fatales no permitidos a un jefe de comunicaciones</a:t>
            </a:r>
          </a:p>
        </p:txBody>
      </p:sp>
      <p:pic>
        <p:nvPicPr>
          <p:cNvPr id="15363" name="Picture 2" descr="Cinco errores fatales de Scaramucci en la CasaÂ Blanc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41475"/>
            <a:ext cx="8229600" cy="4295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chemeClr val="bg1"/>
                </a:solidFill>
                <a:ea typeface="ＭＳ Ｐゴシック" pitchFamily="34" charset="-128"/>
              </a:rPr>
              <a:t>Pecado capital no. 1:</a:t>
            </a:r>
            <a:br>
              <a:rPr lang="en-US" sz="360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sz="3600" smtClean="0">
                <a:solidFill>
                  <a:schemeClr val="bg1"/>
                </a:solidFill>
                <a:ea typeface="ＭＳ Ｐゴシック" pitchFamily="34" charset="-128"/>
              </a:rPr>
              <a:t>Cinismo exagerado, </a:t>
            </a:r>
            <a:r>
              <a:rPr lang="en-US" altLang="en-US" sz="3600" smtClean="0">
                <a:solidFill>
                  <a:schemeClr val="bg1"/>
                </a:solidFill>
                <a:ea typeface="ＭＳ Ｐゴシック" pitchFamily="34" charset="-128"/>
              </a:rPr>
              <a:t>“</a:t>
            </a:r>
            <a:r>
              <a:rPr lang="en-US" sz="3600" smtClean="0">
                <a:solidFill>
                  <a:schemeClr val="bg1"/>
                </a:solidFill>
                <a:ea typeface="ＭＳ Ｐゴシック" pitchFamily="34" charset="-128"/>
              </a:rPr>
              <a:t>love, love and love</a:t>
            </a:r>
            <a:r>
              <a:rPr lang="en-US" altLang="en-US" sz="3600" smtClean="0">
                <a:solidFill>
                  <a:schemeClr val="bg1"/>
                </a:solidFill>
                <a:ea typeface="ＭＳ Ｐゴシック" pitchFamily="34" charset="-128"/>
              </a:rPr>
              <a:t>”</a:t>
            </a:r>
            <a:r>
              <a:rPr lang="en-US" sz="3600" smtClean="0">
                <a:solidFill>
                  <a:schemeClr val="bg1"/>
                </a:solidFill>
                <a:ea typeface="ＭＳ Ｐゴシック" pitchFamily="34" charset="-128"/>
              </a:rPr>
              <a:t>.</a:t>
            </a:r>
          </a:p>
        </p:txBody>
      </p:sp>
      <p:pic>
        <p:nvPicPr>
          <p:cNvPr id="16387" name="Picture 2" descr="Image result for anthony scaramucci love love lov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417638"/>
            <a:ext cx="3513138" cy="4371975"/>
          </a:xfrm>
        </p:spPr>
      </p:pic>
      <p:pic>
        <p:nvPicPr>
          <p:cNvPr id="16388" name="Picture 6" descr="Image result for anthony scaramucci love love lov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0" y="2028825"/>
            <a:ext cx="3849688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>
                <a:solidFill>
                  <a:schemeClr val="bg1"/>
                </a:solidFill>
                <a:ea typeface="ＭＳ Ｐゴシック" pitchFamily="34" charset="-128"/>
              </a:rPr>
              <a:t>Pecado capital no. 2:</a:t>
            </a:r>
            <a:br>
              <a:rPr lang="en-US" sz="360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sz="3600" smtClean="0">
                <a:solidFill>
                  <a:schemeClr val="bg1"/>
                </a:solidFill>
                <a:ea typeface="ＭＳ Ｐゴシック" pitchFamily="34" charset="-128"/>
              </a:rPr>
              <a:t> Insultos a su equipo</a:t>
            </a:r>
          </a:p>
        </p:txBody>
      </p:sp>
      <p:pic>
        <p:nvPicPr>
          <p:cNvPr id="17411" name="Picture 2" descr="Image result for CRISIS EQUIPO DE TRABAJO INSULTO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7063" y="1600200"/>
            <a:ext cx="805973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chemeClr val="bg1"/>
                </a:solidFill>
                <a:ea typeface="ＭＳ Ｐゴシック" pitchFamily="34" charset="-128"/>
              </a:rPr>
              <a:t>Pecado capital no. 3:</a:t>
            </a:r>
            <a:br>
              <a:rPr lang="en-US" sz="280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s-ES" sz="2800" smtClean="0">
                <a:solidFill>
                  <a:schemeClr val="bg1"/>
                </a:solidFill>
                <a:ea typeface="ＭＳ Ｐゴシック" pitchFamily="34" charset="-128"/>
              </a:rPr>
              <a:t>Amenazas: "lo que voy hacer es que voy a eliminar a todos los del equipo de Comunicaciones y empezar otra vez"</a:t>
            </a:r>
            <a:endParaRPr lang="en-US" sz="280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18435" name="Picture 2" descr="Image result for AMENAZA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chemeClr val="bg1"/>
                </a:solidFill>
                <a:ea typeface="ＭＳ Ｐゴシック" pitchFamily="34" charset="-128"/>
              </a:rPr>
              <a:t>Pecado capital no. 4:</a:t>
            </a:r>
            <a:br>
              <a:rPr lang="en-US" sz="360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sz="3600" smtClean="0">
                <a:solidFill>
                  <a:schemeClr val="bg1"/>
                </a:solidFill>
                <a:ea typeface="ＭＳ Ｐゴシック" pitchFamily="34" charset="-128"/>
              </a:rPr>
              <a:t>Lenguaje colorido, un término que sustituye lo vulgar</a:t>
            </a:r>
          </a:p>
        </p:txBody>
      </p:sp>
      <p:pic>
        <p:nvPicPr>
          <p:cNvPr id="1945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1338" y="1666875"/>
            <a:ext cx="8145462" cy="4211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chemeClr val="bg1"/>
                </a:solidFill>
                <a:ea typeface="ＭＳ Ｐゴシック" pitchFamily="34" charset="-128"/>
              </a:rPr>
              <a:t>Pecado capital no. 5:</a:t>
            </a:r>
            <a:br>
              <a:rPr lang="en-US" sz="320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s-ES" sz="3200" smtClean="0">
                <a:solidFill>
                  <a:schemeClr val="bg1"/>
                </a:solidFill>
                <a:ea typeface="ＭＳ Ｐゴシック" pitchFamily="34" charset="-128"/>
              </a:rPr>
              <a:t>Nunca acaparar mas cámaras y atención que el propio presidente, es jugar con fuego</a:t>
            </a:r>
            <a:endParaRPr lang="en-US" sz="320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20483" name="Picture 2" descr="Image result for SCARAMUCCI ACTS LIKE TRUMP GESTURE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03388"/>
            <a:ext cx="3865563" cy="2239962"/>
          </a:xfrm>
        </p:spPr>
      </p:pic>
      <p:pic>
        <p:nvPicPr>
          <p:cNvPr id="20484" name="Picture 4" descr="Image result for SCARAMUCCI ACTS LIKE TRUMP GESTU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2763" y="1703388"/>
            <a:ext cx="4041775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Image result for SCARAMUCCI ACTS LIKE TRUMP GESTUR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943350"/>
            <a:ext cx="3865563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22763" y="3943350"/>
            <a:ext cx="404177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8509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CuadroTexto 5"/>
          <p:cNvSpPr txBox="1">
            <a:spLocks noChangeArrowheads="1"/>
          </p:cNvSpPr>
          <p:nvPr/>
        </p:nvSpPr>
        <p:spPr bwMode="auto">
          <a:xfrm>
            <a:off x="1663700" y="88900"/>
            <a:ext cx="6022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_tradnl" sz="3200">
                <a:solidFill>
                  <a:srgbClr val="FFC320"/>
                </a:solidFill>
                <a:latin typeface="Oxygen Light" charset="0"/>
              </a:rPr>
              <a:t>CONOCE A TU AUDIENCIA </a:t>
            </a:r>
            <a:endParaRPr lang="es-ES" sz="3200">
              <a:solidFill>
                <a:srgbClr val="FFC320"/>
              </a:solidFill>
              <a:latin typeface="Oxygen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ea typeface="+mj-ea"/>
              </a:rPr>
              <a:t>La </a:t>
            </a:r>
            <a:r>
              <a:rPr lang="en-US" sz="3600" dirty="0" err="1" smtClean="0">
                <a:solidFill>
                  <a:schemeClr val="bg1"/>
                </a:solidFill>
                <a:ea typeface="+mj-ea"/>
              </a:rPr>
              <a:t>autenticidad</a:t>
            </a:r>
            <a:r>
              <a:rPr lang="en-US" sz="3600" dirty="0" smtClean="0">
                <a:solidFill>
                  <a:schemeClr val="bg1"/>
                </a:solidFill>
                <a:ea typeface="+mj-ea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ea typeface="+mj-ea"/>
              </a:rPr>
              <a:t>nuestra</a:t>
            </a:r>
            <a:r>
              <a:rPr lang="en-US" sz="3600" dirty="0" smtClean="0">
                <a:solidFill>
                  <a:schemeClr val="bg1"/>
                </a:solidFill>
                <a:ea typeface="+mj-ea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a typeface="+mj-ea"/>
              </a:rPr>
              <a:t>marca</a:t>
            </a:r>
            <a:r>
              <a:rPr lang="en-US" sz="3600" dirty="0" smtClean="0">
                <a:solidFill>
                  <a:schemeClr val="bg1"/>
                </a:solidFill>
                <a:ea typeface="+mj-ea"/>
              </a:rPr>
              <a:t/>
            </a:r>
            <a:br>
              <a:rPr lang="en-US" sz="3600" dirty="0" smtClean="0">
                <a:solidFill>
                  <a:schemeClr val="bg1"/>
                </a:solidFill>
                <a:ea typeface="+mj-ea"/>
              </a:rPr>
            </a:br>
            <a:r>
              <a:rPr lang="en-US" sz="3600" dirty="0" smtClean="0">
                <a:solidFill>
                  <a:schemeClr val="bg1"/>
                </a:solidFill>
                <a:ea typeface="+mj-ea"/>
              </a:rPr>
              <a:t>(Video)</a:t>
            </a:r>
            <a:endParaRPr lang="en-US" sz="3600" dirty="0">
              <a:solidFill>
                <a:schemeClr val="bg1"/>
              </a:solidFill>
              <a:ea typeface="+mj-ea"/>
            </a:endParaRPr>
          </a:p>
        </p:txBody>
      </p:sp>
      <p:pic>
        <p:nvPicPr>
          <p:cNvPr id="5" name="videoplayback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3385" y="1752823"/>
            <a:ext cx="7983415" cy="451062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uadroTexto 2"/>
          <p:cNvSpPr txBox="1">
            <a:spLocks noChangeArrowheads="1"/>
          </p:cNvSpPr>
          <p:nvPr/>
        </p:nvSpPr>
        <p:spPr bwMode="auto">
          <a:xfrm>
            <a:off x="5465763" y="1325563"/>
            <a:ext cx="2640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_tradnl" sz="3200">
                <a:solidFill>
                  <a:srgbClr val="FF0000"/>
                </a:solidFill>
                <a:latin typeface="Oxygen Light" charset="0"/>
              </a:rPr>
              <a:t>CONTACT US</a:t>
            </a:r>
            <a:endParaRPr lang="es-ES" sz="3200">
              <a:solidFill>
                <a:srgbClr val="FF0000"/>
              </a:solidFill>
              <a:latin typeface="Oxygen Light" charset="0"/>
            </a:endParaRPr>
          </a:p>
        </p:txBody>
      </p:sp>
      <p:sp>
        <p:nvSpPr>
          <p:cNvPr id="22531" name="CuadroTexto 10"/>
          <p:cNvSpPr txBox="1">
            <a:spLocks noChangeArrowheads="1"/>
          </p:cNvSpPr>
          <p:nvPr/>
        </p:nvSpPr>
        <p:spPr bwMode="auto">
          <a:xfrm>
            <a:off x="1016000" y="2822575"/>
            <a:ext cx="444976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o-RO" sz="1400">
              <a:solidFill>
                <a:schemeClr val="bg1"/>
              </a:solidFill>
              <a:latin typeface="Oxygen Bold" charset="0"/>
            </a:endParaRPr>
          </a:p>
          <a:p>
            <a:pPr eaLnBrk="1" hangingPunct="1"/>
            <a:r>
              <a:rPr lang="ro-RO" sz="1400" b="1">
                <a:solidFill>
                  <a:schemeClr val="bg1"/>
                </a:solidFill>
                <a:latin typeface="Oxygen Bold" charset="0"/>
              </a:rPr>
              <a:t>Gustavo Rojas Matute </a:t>
            </a:r>
          </a:p>
          <a:p>
            <a:pPr eaLnBrk="1" hangingPunct="1"/>
            <a:r>
              <a:rPr lang="es-ES" sz="1400">
                <a:solidFill>
                  <a:schemeClr val="bg1"/>
                </a:solidFill>
                <a:latin typeface="Oxygen Light" charset="0"/>
              </a:rPr>
              <a:t>+1 (301) 318.5580</a:t>
            </a:r>
          </a:p>
          <a:p>
            <a:pPr eaLnBrk="1" hangingPunct="1"/>
            <a:endParaRPr lang="es-ES" sz="1400" b="1">
              <a:solidFill>
                <a:schemeClr val="bg1"/>
              </a:solidFill>
              <a:latin typeface="Oxygen Bold" charset="0"/>
            </a:endParaRPr>
          </a:p>
          <a:p>
            <a:pPr eaLnBrk="1" hangingPunct="1"/>
            <a:r>
              <a:rPr lang="es-ES" sz="1400" b="1">
                <a:solidFill>
                  <a:schemeClr val="bg1"/>
                </a:solidFill>
                <a:latin typeface="Oxygen Bold" charset="0"/>
              </a:rPr>
              <a:t>E-mail: </a:t>
            </a:r>
            <a:r>
              <a:rPr lang="hr-HR" sz="1400">
                <a:solidFill>
                  <a:schemeClr val="bg1"/>
                </a:solidFill>
                <a:latin typeface="Oxygen Bold" charset="0"/>
              </a:rPr>
              <a:t>gustavor@polinomics.biz</a:t>
            </a:r>
            <a:endParaRPr lang="hr-HR" sz="1400" b="1">
              <a:solidFill>
                <a:schemeClr val="bg1"/>
              </a:solidFill>
              <a:latin typeface="Oxygen Bold" charset="0"/>
            </a:endParaRPr>
          </a:p>
          <a:p>
            <a:pPr eaLnBrk="1" hangingPunct="1"/>
            <a:r>
              <a:rPr lang="hr-HR" sz="1400" b="1">
                <a:solidFill>
                  <a:schemeClr val="bg1"/>
                </a:solidFill>
                <a:latin typeface="Oxygen Bold" charset="0"/>
              </a:rPr>
              <a:t>Twitter: </a:t>
            </a:r>
            <a:r>
              <a:rPr lang="hr-HR" sz="1400">
                <a:solidFill>
                  <a:schemeClr val="bg1"/>
                </a:solidFill>
                <a:latin typeface="Oxygen Bold" charset="0"/>
              </a:rPr>
              <a:t>@gusrojasmatute</a:t>
            </a:r>
          </a:p>
          <a:p>
            <a:pPr eaLnBrk="1" hangingPunct="1"/>
            <a:endParaRPr lang="hr-HR" sz="1400">
              <a:solidFill>
                <a:schemeClr val="bg1"/>
              </a:solidFill>
              <a:latin typeface="Oxygen Bold" charset="0"/>
            </a:endParaRPr>
          </a:p>
          <a:p>
            <a:pPr eaLnBrk="1" hangingPunct="1"/>
            <a:endParaRPr lang="hr-HR" sz="1400">
              <a:solidFill>
                <a:schemeClr val="bg1"/>
              </a:solidFill>
              <a:latin typeface="Oxygen Bold" charset="0"/>
            </a:endParaRPr>
          </a:p>
          <a:p>
            <a:pPr eaLnBrk="1" hangingPunct="1"/>
            <a:r>
              <a:rPr lang="hr-HR" sz="1400" b="1">
                <a:solidFill>
                  <a:schemeClr val="bg1"/>
                </a:solidFill>
                <a:latin typeface="Oxygen Bold" charset="0"/>
              </a:rPr>
              <a:t>Geovanny Vicente Romero</a:t>
            </a:r>
          </a:p>
          <a:p>
            <a:pPr eaLnBrk="1" hangingPunct="1"/>
            <a:r>
              <a:rPr lang="hr-HR" sz="1400">
                <a:solidFill>
                  <a:schemeClr val="bg1"/>
                </a:solidFill>
                <a:latin typeface="Oxygen Bold" charset="0"/>
              </a:rPr>
              <a:t>+1 (570) 877-2834</a:t>
            </a:r>
          </a:p>
          <a:p>
            <a:pPr eaLnBrk="1" hangingPunct="1"/>
            <a:endParaRPr lang="hr-HR" sz="1400">
              <a:solidFill>
                <a:schemeClr val="bg1"/>
              </a:solidFill>
              <a:latin typeface="Oxygen Bold" charset="0"/>
            </a:endParaRPr>
          </a:p>
          <a:p>
            <a:pPr eaLnBrk="1" hangingPunct="1"/>
            <a:r>
              <a:rPr lang="es-ES" sz="1400" b="1">
                <a:solidFill>
                  <a:schemeClr val="bg1"/>
                </a:solidFill>
                <a:latin typeface="Oxygen Bold" charset="0"/>
              </a:rPr>
              <a:t>E-mail: </a:t>
            </a:r>
            <a:r>
              <a:rPr lang="hr-HR" sz="1400">
                <a:solidFill>
                  <a:schemeClr val="bg1"/>
                </a:solidFill>
                <a:latin typeface="Oxygen Bold" charset="0"/>
              </a:rPr>
              <a:t>geovannyvicente21@gmail.com</a:t>
            </a:r>
            <a:endParaRPr lang="hr-HR" sz="1400" b="1">
              <a:solidFill>
                <a:schemeClr val="bg1"/>
              </a:solidFill>
              <a:latin typeface="Oxygen Bold" charset="0"/>
            </a:endParaRPr>
          </a:p>
          <a:p>
            <a:pPr eaLnBrk="1" hangingPunct="1"/>
            <a:r>
              <a:rPr lang="hr-HR" sz="1400" b="1">
                <a:solidFill>
                  <a:schemeClr val="bg1"/>
                </a:solidFill>
                <a:latin typeface="Oxygen Bold" charset="0"/>
              </a:rPr>
              <a:t>Twitter: </a:t>
            </a:r>
            <a:r>
              <a:rPr lang="hr-HR" sz="1400">
                <a:solidFill>
                  <a:schemeClr val="bg1"/>
                </a:solidFill>
                <a:latin typeface="Oxygen Bold" charset="0"/>
              </a:rPr>
              <a:t>@geovannyVicentR</a:t>
            </a:r>
          </a:p>
          <a:p>
            <a:pPr eaLnBrk="1" hangingPunct="1"/>
            <a:endParaRPr lang="hr-HR" sz="1400">
              <a:solidFill>
                <a:schemeClr val="bg1"/>
              </a:solidFill>
              <a:latin typeface="Oxygen Bold" charset="0"/>
            </a:endParaRPr>
          </a:p>
          <a:p>
            <a:pPr eaLnBrk="1" hangingPunct="1"/>
            <a:endParaRPr lang="hr-HR" sz="1400">
              <a:solidFill>
                <a:schemeClr val="bg1"/>
              </a:solidFill>
              <a:latin typeface="Oxygen Bold" charset="0"/>
            </a:endParaRPr>
          </a:p>
          <a:p>
            <a:pPr eaLnBrk="1" hangingPunct="1"/>
            <a:endParaRPr lang="ro-RO" sz="1400">
              <a:solidFill>
                <a:schemeClr val="bg1"/>
              </a:solidFill>
              <a:latin typeface="Oxygen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>
            <a:spLocks noChangeArrowheads="1"/>
          </p:cNvSpPr>
          <p:nvPr/>
        </p:nvSpPr>
        <p:spPr bwMode="auto">
          <a:xfrm>
            <a:off x="423863" y="782638"/>
            <a:ext cx="8359775" cy="51292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099" name="Imagen 1" descr="imagenes_muj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313"/>
            <a:ext cx="91440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CuadroTexto 10"/>
          <p:cNvSpPr txBox="1">
            <a:spLocks noChangeArrowheads="1"/>
          </p:cNvSpPr>
          <p:nvPr/>
        </p:nvSpPr>
        <p:spPr bwMode="auto">
          <a:xfrm>
            <a:off x="1600200" y="322263"/>
            <a:ext cx="609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_tradnl" sz="3200">
                <a:solidFill>
                  <a:srgbClr val="B9CDE5"/>
                </a:solidFill>
                <a:latin typeface="Oxygen Light" charset="0"/>
              </a:rPr>
              <a:t>DISEÑA UNA ESTRATEGIA</a:t>
            </a:r>
            <a:endParaRPr lang="es-ES" sz="3200">
              <a:solidFill>
                <a:srgbClr val="B9CDE5"/>
              </a:solidFill>
              <a:latin typeface="Oxygen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1" descr="imagenes_mesa.jpg"/>
          <p:cNvPicPr>
            <a:picLocks noChangeAspect="1"/>
          </p:cNvPicPr>
          <p:nvPr/>
        </p:nvPicPr>
        <p:blipFill>
          <a:blip r:embed="rId2"/>
          <a:srcRect t="22237" b="12898"/>
          <a:stretch>
            <a:fillRect/>
          </a:stretch>
        </p:blipFill>
        <p:spPr bwMode="auto">
          <a:xfrm>
            <a:off x="-50800" y="0"/>
            <a:ext cx="918845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CuadroTexto 5"/>
          <p:cNvSpPr txBox="1">
            <a:spLocks noChangeArrowheads="1"/>
          </p:cNvSpPr>
          <p:nvPr/>
        </p:nvSpPr>
        <p:spPr bwMode="auto">
          <a:xfrm>
            <a:off x="1546225" y="4349750"/>
            <a:ext cx="71088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_tradnl" sz="3200">
                <a:solidFill>
                  <a:srgbClr val="FF0000"/>
                </a:solidFill>
                <a:latin typeface="Oxygen Light" charset="0"/>
              </a:rPr>
              <a:t>ESCUCHA EMPÁTICA</a:t>
            </a:r>
            <a:endParaRPr lang="es-ES" sz="3200">
              <a:solidFill>
                <a:srgbClr val="FFC320"/>
              </a:solidFill>
              <a:latin typeface="Oxygen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4" descr="imagenes_estadisticas.png"/>
          <p:cNvPicPr>
            <a:picLocks noChangeAspect="1"/>
          </p:cNvPicPr>
          <p:nvPr/>
        </p:nvPicPr>
        <p:blipFill>
          <a:blip r:embed="rId2"/>
          <a:srcRect l="3185" t="1999" r="22040" b="47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CuadroTexto 7"/>
          <p:cNvSpPr txBox="1">
            <a:spLocks noChangeArrowheads="1"/>
          </p:cNvSpPr>
          <p:nvPr/>
        </p:nvSpPr>
        <p:spPr bwMode="auto">
          <a:xfrm>
            <a:off x="3719513" y="1430338"/>
            <a:ext cx="34750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dirty="0" smtClean="0">
                <a:solidFill>
                  <a:schemeClr val="accent6">
                    <a:lumMod val="75000"/>
                  </a:schemeClr>
                </a:solidFill>
                <a:latin typeface="Oxygen Light" charset="0"/>
                <a:cs typeface="Oxygen Light" charset="0"/>
              </a:rPr>
              <a:t>INVESTIGAR</a:t>
            </a:r>
            <a:endParaRPr lang="es-ES" dirty="0" smtClean="0">
              <a:solidFill>
                <a:schemeClr val="accent6">
                  <a:lumMod val="75000"/>
                </a:schemeClr>
              </a:solidFill>
              <a:latin typeface="Oxygen Light" charset="0"/>
              <a:cs typeface="Oxygen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1" descr="imagenes_simulacion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1973263"/>
            <a:ext cx="8102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CuadroTexto 6"/>
          <p:cNvSpPr txBox="1">
            <a:spLocks noChangeArrowheads="1"/>
          </p:cNvSpPr>
          <p:nvPr/>
        </p:nvSpPr>
        <p:spPr bwMode="auto">
          <a:xfrm>
            <a:off x="1016000" y="1389063"/>
            <a:ext cx="609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 sz="3200">
                <a:solidFill>
                  <a:srgbClr val="000000"/>
                </a:solidFill>
                <a:latin typeface="Oxygen Light" charset="0"/>
              </a:rPr>
              <a:t>WE PLAN</a:t>
            </a:r>
            <a:endParaRPr lang="es-ES" sz="3200">
              <a:solidFill>
                <a:srgbClr val="000000"/>
              </a:solidFill>
              <a:latin typeface="Oxygen Light" charset="0"/>
            </a:endParaRPr>
          </a:p>
        </p:txBody>
      </p:sp>
      <p:sp>
        <p:nvSpPr>
          <p:cNvPr id="7172" name="CuadroTexto 7"/>
          <p:cNvSpPr txBox="1">
            <a:spLocks noChangeArrowheads="1"/>
          </p:cNvSpPr>
          <p:nvPr/>
        </p:nvSpPr>
        <p:spPr bwMode="auto">
          <a:xfrm>
            <a:off x="266700" y="1374775"/>
            <a:ext cx="8689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 sz="3200">
                <a:solidFill>
                  <a:srgbClr val="FFFFFF"/>
                </a:solidFill>
                <a:latin typeface="Oxygen Light" charset="0"/>
              </a:rPr>
              <a:t>LAS CUATRO </a:t>
            </a:r>
            <a:r>
              <a:rPr lang="es-ES_tradnl" altLang="en-US" sz="3200">
                <a:solidFill>
                  <a:srgbClr val="FFFFFF"/>
                </a:solidFill>
                <a:latin typeface="Oxygen Light" charset="0"/>
              </a:rPr>
              <a:t>“</a:t>
            </a:r>
            <a:r>
              <a:rPr lang="es-ES_tradnl" sz="3200">
                <a:solidFill>
                  <a:srgbClr val="FFFFFF"/>
                </a:solidFill>
                <a:latin typeface="Oxygen Light" charset="0"/>
              </a:rPr>
              <a:t>C</a:t>
            </a:r>
            <a:r>
              <a:rPr lang="es-ES_tradnl" altLang="en-US" sz="3200">
                <a:solidFill>
                  <a:srgbClr val="FFFFFF"/>
                </a:solidFill>
                <a:latin typeface="Oxygen Light" charset="0"/>
              </a:rPr>
              <a:t>”</a:t>
            </a:r>
            <a:r>
              <a:rPr lang="es-ES_tradnl" sz="3200">
                <a:solidFill>
                  <a:srgbClr val="FFFFFF"/>
                </a:solidFill>
                <a:latin typeface="Oxygen Light" charset="0"/>
              </a:rPr>
              <a:t> DE LA COMUNICACIÓN </a:t>
            </a:r>
            <a:endParaRPr lang="es-ES" sz="3200">
              <a:solidFill>
                <a:srgbClr val="FF0000"/>
              </a:solidFill>
              <a:latin typeface="Oxygen Light" charset="0"/>
            </a:endParaRPr>
          </a:p>
        </p:txBody>
      </p:sp>
      <p:sp>
        <p:nvSpPr>
          <p:cNvPr id="4" name="Elipse 3"/>
          <p:cNvSpPr>
            <a:spLocks noChangeArrowheads="1"/>
          </p:cNvSpPr>
          <p:nvPr/>
        </p:nvSpPr>
        <p:spPr bwMode="auto">
          <a:xfrm>
            <a:off x="4171950" y="1987550"/>
            <a:ext cx="2116138" cy="1590675"/>
          </a:xfrm>
          <a:prstGeom prst="ellipse">
            <a:avLst/>
          </a:prstGeom>
          <a:gradFill rotWithShape="1">
            <a:gsLst>
              <a:gs pos="0">
                <a:srgbClr val="BCBCBC"/>
              </a:gs>
              <a:gs pos="100000">
                <a:srgbClr val="000000"/>
              </a:gs>
            </a:gsLst>
            <a:lin ang="54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s-DO" b="1">
                <a:solidFill>
                  <a:srgbClr val="E46C0A"/>
                </a:solidFill>
                <a:latin typeface="Calibri" pitchFamily="34" charset="0"/>
              </a:rPr>
              <a:t>Comprensión</a:t>
            </a:r>
          </a:p>
        </p:txBody>
      </p:sp>
      <p:sp>
        <p:nvSpPr>
          <p:cNvPr id="8" name="Elipse 7"/>
          <p:cNvSpPr/>
          <p:nvPr/>
        </p:nvSpPr>
        <p:spPr>
          <a:xfrm>
            <a:off x="7191664" y="2035858"/>
            <a:ext cx="1594427" cy="124690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DO" b="1">
                <a:solidFill>
                  <a:srgbClr val="E46C0A"/>
                </a:solidFill>
                <a:ea typeface="ＭＳ Ｐゴシック" pitchFamily="34" charset="-128"/>
              </a:rPr>
              <a:t>Conexión</a:t>
            </a:r>
          </a:p>
        </p:txBody>
      </p:sp>
      <p:sp>
        <p:nvSpPr>
          <p:cNvPr id="9" name="Elipse 8"/>
          <p:cNvSpPr>
            <a:spLocks noChangeArrowheads="1"/>
          </p:cNvSpPr>
          <p:nvPr/>
        </p:nvSpPr>
        <p:spPr bwMode="auto">
          <a:xfrm>
            <a:off x="7112000" y="4838700"/>
            <a:ext cx="1971675" cy="1465263"/>
          </a:xfrm>
          <a:prstGeom prst="ellipse">
            <a:avLst/>
          </a:prstGeom>
          <a:gradFill rotWithShape="1">
            <a:gsLst>
              <a:gs pos="0">
                <a:srgbClr val="BCBCBC"/>
              </a:gs>
              <a:gs pos="100000">
                <a:srgbClr val="000000"/>
              </a:gs>
            </a:gsLst>
            <a:lin ang="54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s-DO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Credibilidad</a:t>
            </a:r>
          </a:p>
        </p:txBody>
      </p:sp>
      <p:sp>
        <p:nvSpPr>
          <p:cNvPr id="10" name="Elipse 9"/>
          <p:cNvSpPr>
            <a:spLocks noChangeArrowheads="1"/>
          </p:cNvSpPr>
          <p:nvPr/>
        </p:nvSpPr>
        <p:spPr bwMode="auto">
          <a:xfrm>
            <a:off x="6143625" y="3371850"/>
            <a:ext cx="1595438" cy="1247775"/>
          </a:xfrm>
          <a:prstGeom prst="ellipse">
            <a:avLst/>
          </a:prstGeom>
          <a:gradFill rotWithShape="1">
            <a:gsLst>
              <a:gs pos="0">
                <a:srgbClr val="BCBCBC"/>
              </a:gs>
              <a:gs pos="100000">
                <a:srgbClr val="000000"/>
              </a:gs>
            </a:gsLst>
            <a:lin ang="54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s-DO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Contagio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6"/>
          <p:cNvSpPr txBox="1">
            <a:spLocks noChangeArrowheads="1"/>
          </p:cNvSpPr>
          <p:nvPr/>
        </p:nvSpPr>
        <p:spPr bwMode="auto">
          <a:xfrm>
            <a:off x="1016000" y="1389063"/>
            <a:ext cx="6096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 sz="3200">
                <a:solidFill>
                  <a:srgbClr val="FFC320"/>
                </a:solidFill>
                <a:latin typeface="Oxygen Light" charset="0"/>
              </a:rPr>
              <a:t>LA COMUNICACIÓN ES ORBITAL</a:t>
            </a:r>
            <a:endParaRPr lang="es-ES" sz="3200">
              <a:solidFill>
                <a:srgbClr val="FFC320"/>
              </a:solidFill>
              <a:latin typeface="Oxygen Light" charset="0"/>
            </a:endParaRPr>
          </a:p>
        </p:txBody>
      </p:sp>
      <p:pic>
        <p:nvPicPr>
          <p:cNvPr id="8195" name="Imagen 7" descr="1401602662_icon-ios7-people.pn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667125" y="3889375"/>
            <a:ext cx="2243138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Imagen 2" descr="icon_polinomicspremium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3773488" y="2624138"/>
            <a:ext cx="1970087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e 3"/>
          <p:cNvSpPr>
            <a:spLocks noChangeArrowheads="1"/>
          </p:cNvSpPr>
          <p:nvPr/>
        </p:nvSpPr>
        <p:spPr bwMode="auto">
          <a:xfrm>
            <a:off x="2727325" y="3937000"/>
            <a:ext cx="130175" cy="1301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Elipse 8"/>
          <p:cNvSpPr>
            <a:spLocks noChangeArrowheads="1"/>
          </p:cNvSpPr>
          <p:nvPr/>
        </p:nvSpPr>
        <p:spPr bwMode="auto">
          <a:xfrm>
            <a:off x="6475413" y="3937000"/>
            <a:ext cx="131762" cy="1301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1" name="Conector curvado 12"/>
          <p:cNvCxnSpPr>
            <a:cxnSpLocks noChangeShapeType="1"/>
            <a:stCxn id="6" idx="1"/>
          </p:cNvCxnSpPr>
          <p:nvPr/>
        </p:nvCxnSpPr>
        <p:spPr bwMode="auto">
          <a:xfrm rot="5400000" flipH="1" flipV="1">
            <a:off x="2972594" y="2156619"/>
            <a:ext cx="1573212" cy="2025650"/>
          </a:xfrm>
          <a:prstGeom prst="curvedConnector2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Conector curvado 14"/>
          <p:cNvCxnSpPr>
            <a:cxnSpLocks noChangeShapeType="1"/>
            <a:endCxn id="9" idx="0"/>
          </p:cNvCxnSpPr>
          <p:nvPr/>
        </p:nvCxnSpPr>
        <p:spPr bwMode="auto">
          <a:xfrm>
            <a:off x="4759325" y="2382838"/>
            <a:ext cx="1781175" cy="1554162"/>
          </a:xfrm>
          <a:prstGeom prst="curvedConnector2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n 4"/>
          <p:cNvPicPr>
            <a:picLocks noChangeAspect="1"/>
          </p:cNvPicPr>
          <p:nvPr/>
        </p:nvPicPr>
        <p:blipFill>
          <a:blip r:embed="rId2"/>
          <a:srcRect l="7631" r="105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CuadroTexto 6"/>
          <p:cNvSpPr txBox="1">
            <a:spLocks noChangeArrowheads="1"/>
          </p:cNvSpPr>
          <p:nvPr/>
        </p:nvSpPr>
        <p:spPr bwMode="auto">
          <a:xfrm>
            <a:off x="1195388" y="1349375"/>
            <a:ext cx="4870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FF0000"/>
                </a:solidFill>
                <a:latin typeface="Oxygen Light" charset="0"/>
              </a:rPr>
              <a:t>USO DE LAS TICS Y MEDIOS COMUNICACIÓN</a:t>
            </a:r>
            <a:endParaRPr lang="es-ES" sz="2400">
              <a:solidFill>
                <a:srgbClr val="FF0000"/>
              </a:solidFill>
              <a:latin typeface="Oxygen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>
                <a:solidFill>
                  <a:schemeClr val="bg1"/>
                </a:solidFill>
                <a:ea typeface="ＭＳ Ｐゴシック" pitchFamily="34" charset="-128"/>
              </a:rPr>
              <a:t>Decálago para las relaciones con los medios de comunicación</a:t>
            </a:r>
          </a:p>
        </p:txBody>
      </p:sp>
      <p:pic>
        <p:nvPicPr>
          <p:cNvPr id="1024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43912</TotalTime>
  <Words>157</Words>
  <Application>Microsoft Office PowerPoint</Application>
  <PresentationFormat>Presentación en pantalla (4:3)</PresentationFormat>
  <Paragraphs>44</Paragraphs>
  <Slides>21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ＭＳ Ｐゴシック</vt:lpstr>
      <vt:lpstr>Calibri</vt:lpstr>
      <vt:lpstr>Oxygen Light</vt:lpstr>
      <vt:lpstr>Oxygen Regular</vt:lpstr>
      <vt:lpstr>Oxygen Bold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Decálago para las relaciones con los medios de comunicación</vt:lpstr>
      <vt:lpstr>Diapositiva 10</vt:lpstr>
      <vt:lpstr>Diapositiva 11</vt:lpstr>
      <vt:lpstr>Diapositiva 12</vt:lpstr>
      <vt:lpstr>Decálago para las relaciones con los medios de comunicación</vt:lpstr>
      <vt:lpstr>Caso de Estudio: Anthony Scaramucci los cinco errores fatales no permitidos a un jefe de comunicaciones</vt:lpstr>
      <vt:lpstr>Pecado capital no. 1: Cinismo exagerado, “love, love and love”.</vt:lpstr>
      <vt:lpstr>Pecado capital no. 2:  Insultos a su equipo</vt:lpstr>
      <vt:lpstr>Pecado capital no. 3: Amenazas: "lo que voy hacer es que voy a eliminar a todos los del equipo de Comunicaciones y empezar otra vez"</vt:lpstr>
      <vt:lpstr>Pecado capital no. 4: Lenguaje colorido, un término que sustituye lo vulgar</vt:lpstr>
      <vt:lpstr>Pecado capital no. 5: Nunca acaparar mas cámaras y atención que el propio presidente, es jugar con fuego</vt:lpstr>
      <vt:lpstr>La autenticidad, nuestra marca (Video)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Rodolfo Rojas</dc:creator>
  <cp:lastModifiedBy>Geovanny Vicente Romero</cp:lastModifiedBy>
  <cp:revision>80</cp:revision>
  <dcterms:created xsi:type="dcterms:W3CDTF">2014-05-31T22:17:57Z</dcterms:created>
  <dcterms:modified xsi:type="dcterms:W3CDTF">2018-07-12T13:02:26Z</dcterms:modified>
</cp:coreProperties>
</file>