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ocuments\gdp%20pop%20madisso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balanza%20pagos%2093-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empleADOS%20POR%20TAMA&#209;O%20DE%20EMPRESA%202000-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Informalidad%202000-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pob_condicion_rama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pob_condicion_rama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pob_condicion_rama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\Desktop\datos%20dr\pob_condicion_ram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1977996500437446"/>
          <c:y val="5.1358597762618113E-2"/>
          <c:w val="0.79443411312026557"/>
          <c:h val="0.76103620511240266"/>
        </c:manualLayout>
      </c:layout>
      <c:lineChart>
        <c:grouping val="standard"/>
        <c:ser>
          <c:idx val="0"/>
          <c:order val="0"/>
          <c:tx>
            <c:v>South Korea</c:v>
          </c:tx>
          <c:marker>
            <c:symbol val="none"/>
          </c:marker>
          <c:cat>
            <c:numRef>
              <c:f>'PerCapita GDP'!$EL$3:$GR$3</c:f>
              <c:numCache>
                <c:formatCode>General</c:formatCode>
                <c:ptCount val="59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</c:numCache>
            </c:numRef>
          </c:cat>
          <c:val>
            <c:numRef>
              <c:f>'PerCapita GDP'!$EL$101:$GR$101</c:f>
              <c:numCache>
                <c:formatCode>#,##0</c:formatCode>
                <c:ptCount val="59"/>
                <c:pt idx="0">
                  <c:v>853.8902207071161</c:v>
                </c:pt>
                <c:pt idx="1">
                  <c:v>787.02104105303908</c:v>
                </c:pt>
                <c:pt idx="2">
                  <c:v>835.2758417670733</c:v>
                </c:pt>
                <c:pt idx="3">
                  <c:v>1071.676293551747</c:v>
                </c:pt>
                <c:pt idx="4">
                  <c:v>1123.9561752110981</c:v>
                </c:pt>
                <c:pt idx="5">
                  <c:v>1168.8564416373722</c:v>
                </c:pt>
                <c:pt idx="6">
                  <c:v>1148.8692323460098</c:v>
                </c:pt>
                <c:pt idx="7">
                  <c:v>1205.6669086668608</c:v>
                </c:pt>
                <c:pt idx="8">
                  <c:v>1233.8292933462151</c:v>
                </c:pt>
                <c:pt idx="9">
                  <c:v>1242.7593101345199</c:v>
                </c:pt>
                <c:pt idx="10">
                  <c:v>1226.3891343415578</c:v>
                </c:pt>
                <c:pt idx="11">
                  <c:v>1246.5915890322115</c:v>
                </c:pt>
                <c:pt idx="12">
                  <c:v>1245.1785666230151</c:v>
                </c:pt>
                <c:pt idx="13">
                  <c:v>1315.5188819239761</c:v>
                </c:pt>
                <c:pt idx="14">
                  <c:v>1389.6512292738257</c:v>
                </c:pt>
                <c:pt idx="15">
                  <c:v>1436.3351332520458</c:v>
                </c:pt>
                <c:pt idx="16">
                  <c:v>1569.3368664220711</c:v>
                </c:pt>
                <c:pt idx="17">
                  <c:v>1644.65168763068</c:v>
                </c:pt>
                <c:pt idx="18">
                  <c:v>1812.0500680977998</c:v>
                </c:pt>
                <c:pt idx="19">
                  <c:v>2040.007608419985</c:v>
                </c:pt>
                <c:pt idx="20">
                  <c:v>2167.3335194318452</c:v>
                </c:pt>
                <c:pt idx="21">
                  <c:v>2332.3601861144061</c:v>
                </c:pt>
                <c:pt idx="22">
                  <c:v>2456.469183703925</c:v>
                </c:pt>
                <c:pt idx="23">
                  <c:v>2824.2596777507097</c:v>
                </c:pt>
                <c:pt idx="24">
                  <c:v>3015.2484722702652</c:v>
                </c:pt>
                <c:pt idx="25">
                  <c:v>3161.7017658229638</c:v>
                </c:pt>
                <c:pt idx="26">
                  <c:v>3476.4082543223649</c:v>
                </c:pt>
                <c:pt idx="27">
                  <c:v>3774.5910637830716</c:v>
                </c:pt>
                <c:pt idx="28">
                  <c:v>4063.9131256922733</c:v>
                </c:pt>
                <c:pt idx="29">
                  <c:v>4294.026749080951</c:v>
                </c:pt>
                <c:pt idx="30">
                  <c:v>4114.1013534781241</c:v>
                </c:pt>
                <c:pt idx="31">
                  <c:v>4301.8619425147854</c:v>
                </c:pt>
                <c:pt idx="32">
                  <c:v>4557.2903422672025</c:v>
                </c:pt>
                <c:pt idx="33">
                  <c:v>5006.965672763843</c:v>
                </c:pt>
                <c:pt idx="34">
                  <c:v>5374.6225808049558</c:v>
                </c:pt>
                <c:pt idx="35">
                  <c:v>5670.3916090772955</c:v>
                </c:pt>
                <c:pt idx="36">
                  <c:v>6262.9688940652086</c:v>
                </c:pt>
                <c:pt idx="37">
                  <c:v>6915.9098553649465</c:v>
                </c:pt>
                <c:pt idx="38">
                  <c:v>7620.5895648449959</c:v>
                </c:pt>
                <c:pt idx="39">
                  <c:v>8027.3033522579999</c:v>
                </c:pt>
                <c:pt idx="40">
                  <c:v>8704.425109052987</c:v>
                </c:pt>
                <c:pt idx="41">
                  <c:v>9404.3049207266431</c:v>
                </c:pt>
                <c:pt idx="42">
                  <c:v>9803.2065972655091</c:v>
                </c:pt>
                <c:pt idx="43">
                  <c:v>10231.867043115019</c:v>
                </c:pt>
                <c:pt idx="44">
                  <c:v>10973.993008059018</c:v>
                </c:pt>
                <c:pt idx="45">
                  <c:v>11850.489017883327</c:v>
                </c:pt>
                <c:pt idx="46">
                  <c:v>12578.661886621183</c:v>
                </c:pt>
                <c:pt idx="47">
                  <c:v>13066.023315022296</c:v>
                </c:pt>
                <c:pt idx="48">
                  <c:v>12281.612788764112</c:v>
                </c:pt>
                <c:pt idx="49">
                  <c:v>13350.034770040396</c:v>
                </c:pt>
                <c:pt idx="50">
                  <c:v>14374.586801270621</c:v>
                </c:pt>
                <c:pt idx="51">
                  <c:v>14947.259846371438</c:v>
                </c:pt>
                <c:pt idx="52">
                  <c:v>15763.573776875617</c:v>
                </c:pt>
                <c:pt idx="53">
                  <c:v>16177.350010326993</c:v>
                </c:pt>
                <c:pt idx="54">
                  <c:v>16873.43966306408</c:v>
                </c:pt>
                <c:pt idx="55">
                  <c:v>17493.058089571503</c:v>
                </c:pt>
                <c:pt idx="56">
                  <c:v>18357.432027941497</c:v>
                </c:pt>
                <c:pt idx="57">
                  <c:v>19243.029057651802</c:v>
                </c:pt>
                <c:pt idx="58">
                  <c:v>19613.847152109724</c:v>
                </c:pt>
              </c:numCache>
            </c:numRef>
          </c:val>
        </c:ser>
        <c:ser>
          <c:idx val="1"/>
          <c:order val="1"/>
          <c:tx>
            <c:v>Dominican Republic</c:v>
          </c:tx>
          <c:marker>
            <c:symbol val="none"/>
          </c:marker>
          <c:cat>
            <c:numRef>
              <c:f>'PerCapita GDP'!$EL$3:$GR$3</c:f>
              <c:numCache>
                <c:formatCode>General</c:formatCode>
                <c:ptCount val="59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</c:numCache>
            </c:numRef>
          </c:cat>
          <c:val>
            <c:numRef>
              <c:f>'PerCapita GDP'!$EL$80:$GR$80</c:f>
              <c:numCache>
                <c:formatCode>#,##0</c:formatCode>
                <c:ptCount val="59"/>
                <c:pt idx="0">
                  <c:v>1026.7882946134398</c:v>
                </c:pt>
                <c:pt idx="1">
                  <c:v>1116.5194026765876</c:v>
                </c:pt>
                <c:pt idx="2">
                  <c:v>1172.4585826296311</c:v>
                </c:pt>
                <c:pt idx="3">
                  <c:v>1122.6512007579536</c:v>
                </c:pt>
                <c:pt idx="4">
                  <c:v>1150.0769295473208</c:v>
                </c:pt>
                <c:pt idx="5">
                  <c:v>1182.5707268261608</c:v>
                </c:pt>
                <c:pt idx="6">
                  <c:v>1259.6435937115423</c:v>
                </c:pt>
                <c:pt idx="7">
                  <c:v>1295.5042888136131</c:v>
                </c:pt>
                <c:pt idx="8">
                  <c:v>1319.6605604107801</c:v>
                </c:pt>
                <c:pt idx="9">
                  <c:v>1283.5311310686197</c:v>
                </c:pt>
                <c:pt idx="10">
                  <c:v>1302.4959399508832</c:v>
                </c:pt>
                <c:pt idx="11">
                  <c:v>1231.5311488472996</c:v>
                </c:pt>
                <c:pt idx="12">
                  <c:v>1394.2643756909788</c:v>
                </c:pt>
                <c:pt idx="13">
                  <c:v>1437.0098539820165</c:v>
                </c:pt>
                <c:pt idx="14">
                  <c:v>1484.1330392912828</c:v>
                </c:pt>
                <c:pt idx="15">
                  <c:v>1258.8412512109549</c:v>
                </c:pt>
                <c:pt idx="16">
                  <c:v>1383.9667175615311</c:v>
                </c:pt>
                <c:pt idx="17">
                  <c:v>1387.206092346386</c:v>
                </c:pt>
                <c:pt idx="18">
                  <c:v>1348.5640237239918</c:v>
                </c:pt>
                <c:pt idx="19">
                  <c:v>1452.7237756486363</c:v>
                </c:pt>
                <c:pt idx="20">
                  <c:v>1561.4701696114753</c:v>
                </c:pt>
                <c:pt idx="21">
                  <c:v>1679.5785504821895</c:v>
                </c:pt>
                <c:pt idx="22">
                  <c:v>1836.9504695558799</c:v>
                </c:pt>
                <c:pt idx="23">
                  <c:v>2005.1508001838142</c:v>
                </c:pt>
                <c:pt idx="24">
                  <c:v>2066.5367538164264</c:v>
                </c:pt>
                <c:pt idx="25">
                  <c:v>2111.3206123246</c:v>
                </c:pt>
                <c:pt idx="26">
                  <c:v>2198.2056134717136</c:v>
                </c:pt>
                <c:pt idx="27">
                  <c:v>2249.7548464961897</c:v>
                </c:pt>
                <c:pt idx="28">
                  <c:v>2247.5249056028488</c:v>
                </c:pt>
                <c:pt idx="29">
                  <c:v>2289.1733051434062</c:v>
                </c:pt>
                <c:pt idx="30">
                  <c:v>2371.65945069692</c:v>
                </c:pt>
                <c:pt idx="31">
                  <c:v>2412.5835032723076</c:v>
                </c:pt>
                <c:pt idx="32">
                  <c:v>2399.7319484000668</c:v>
                </c:pt>
                <c:pt idx="33">
                  <c:v>2449.8853586636096</c:v>
                </c:pt>
                <c:pt idx="34">
                  <c:v>2402.9157321372327</c:v>
                </c:pt>
                <c:pt idx="35">
                  <c:v>2291.8952813920678</c:v>
                </c:pt>
                <c:pt idx="36">
                  <c:v>2310.4189044038667</c:v>
                </c:pt>
                <c:pt idx="37">
                  <c:v>2431.8762205197536</c:v>
                </c:pt>
                <c:pt idx="38">
                  <c:v>2397.4113840270629</c:v>
                </c:pt>
                <c:pt idx="39">
                  <c:v>2647.2198213771248</c:v>
                </c:pt>
                <c:pt idx="40">
                  <c:v>2471.1280530848508</c:v>
                </c:pt>
                <c:pt idx="41">
                  <c:v>2442.6138723522122</c:v>
                </c:pt>
                <c:pt idx="42">
                  <c:v>2550.5434782608695</c:v>
                </c:pt>
                <c:pt idx="43">
                  <c:v>2556.8166644411804</c:v>
                </c:pt>
                <c:pt idx="44">
                  <c:v>2622.5869993434007</c:v>
                </c:pt>
                <c:pt idx="45">
                  <c:v>2694.9896694214276</c:v>
                </c:pt>
                <c:pt idx="46">
                  <c:v>2839.9339933994047</c:v>
                </c:pt>
                <c:pt idx="47">
                  <c:v>3024.5911871177132</c:v>
                </c:pt>
                <c:pt idx="48">
                  <c:v>3192.6808301608094</c:v>
                </c:pt>
                <c:pt idx="49">
                  <c:v>3392.2918931980189</c:v>
                </c:pt>
                <c:pt idx="50">
                  <c:v>3638.5255648038051</c:v>
                </c:pt>
                <c:pt idx="51">
                  <c:v>3710.9420713867758</c:v>
                </c:pt>
                <c:pt idx="52">
                  <c:v>3815.2073732719427</c:v>
                </c:pt>
                <c:pt idx="53">
                  <c:v>3745.5473624503702</c:v>
                </c:pt>
                <c:pt idx="54">
                  <c:v>3736.5657468439322</c:v>
                </c:pt>
                <c:pt idx="55">
                  <c:v>4022.4471830985922</c:v>
                </c:pt>
                <c:pt idx="56">
                  <c:v>4026.2302189464572</c:v>
                </c:pt>
                <c:pt idx="57">
                  <c:v>4303.2244287849744</c:v>
                </c:pt>
                <c:pt idx="58">
                  <c:v>4464.0790996108126</c:v>
                </c:pt>
              </c:numCache>
            </c:numRef>
          </c:val>
        </c:ser>
        <c:dLbls/>
        <c:marker val="1"/>
        <c:axId val="67649920"/>
        <c:axId val="67651456"/>
      </c:lineChart>
      <c:catAx>
        <c:axId val="67649920"/>
        <c:scaling>
          <c:orientation val="minMax"/>
        </c:scaling>
        <c:axPos val="b"/>
        <c:numFmt formatCode="General" sourceLinked="1"/>
        <c:tickLblPos val="nextTo"/>
        <c:crossAx val="67651456"/>
        <c:crosses val="autoZero"/>
        <c:auto val="1"/>
        <c:lblAlgn val="ctr"/>
        <c:lblOffset val="100"/>
      </c:catAx>
      <c:valAx>
        <c:axId val="67651456"/>
        <c:scaling>
          <c:orientation val="minMax"/>
        </c:scaling>
        <c:axPos val="l"/>
        <c:majorGridlines/>
        <c:numFmt formatCode="#,##0" sourceLinked="1"/>
        <c:tickLblPos val="nextTo"/>
        <c:crossAx val="67649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434195215625501"/>
          <c:y val="6.9219428586156734E-2"/>
          <c:w val="0.19662510936133182"/>
          <c:h val="0.44022290043749257"/>
        </c:manualLayout>
      </c:layout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937729658792825"/>
          <c:y val="5.1400554097404488E-2"/>
          <c:w val="0.66717162326696355"/>
          <c:h val="0.89719889180519163"/>
        </c:manualLayout>
      </c:layout>
      <c:lineChart>
        <c:grouping val="standard"/>
        <c:ser>
          <c:idx val="0"/>
          <c:order val="0"/>
          <c:tx>
            <c:v>Current Account Deficit</c:v>
          </c:tx>
          <c:marker>
            <c:symbol val="none"/>
          </c:marker>
          <c:trendline>
            <c:trendlineType val="poly"/>
            <c:order val="2"/>
          </c:trendline>
          <c:cat>
            <c:strRef>
              <c:f>Sheet1!$A$1:$S$1</c:f>
              <c:strCach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strCache>
            </c:strRef>
          </c:cat>
          <c:val>
            <c:numRef>
              <c:f>Sheet1!$A$2:$S$2</c:f>
              <c:numCache>
                <c:formatCode>#,##0.0</c:formatCode>
                <c:ptCount val="19"/>
                <c:pt idx="0">
                  <c:v>-532.89999999999941</c:v>
                </c:pt>
                <c:pt idx="1">
                  <c:v>-283.00000000000011</c:v>
                </c:pt>
                <c:pt idx="2">
                  <c:v>-182.80000000000081</c:v>
                </c:pt>
                <c:pt idx="3">
                  <c:v>-212.73999999999978</c:v>
                </c:pt>
                <c:pt idx="4">
                  <c:v>-162.99999999999957</c:v>
                </c:pt>
                <c:pt idx="5">
                  <c:v>-338.44</c:v>
                </c:pt>
                <c:pt idx="6">
                  <c:v>-429.21</c:v>
                </c:pt>
                <c:pt idx="7">
                  <c:v>-1026.45</c:v>
                </c:pt>
                <c:pt idx="8">
                  <c:v>-740.7599999999984</c:v>
                </c:pt>
                <c:pt idx="9">
                  <c:v>-797.91</c:v>
                </c:pt>
                <c:pt idx="10">
                  <c:v>1036.1899999999998</c:v>
                </c:pt>
                <c:pt idx="11">
                  <c:v>1041.4799999999991</c:v>
                </c:pt>
                <c:pt idx="12">
                  <c:v>-473.0099999999984</c:v>
                </c:pt>
                <c:pt idx="13">
                  <c:v>-1287.4100000000003</c:v>
                </c:pt>
                <c:pt idx="14">
                  <c:v>-2166.2999999999984</c:v>
                </c:pt>
                <c:pt idx="15">
                  <c:v>-4518.6000000000004</c:v>
                </c:pt>
                <c:pt idx="16">
                  <c:v>-2330.8999999999978</c:v>
                </c:pt>
                <c:pt idx="17">
                  <c:v>-4329.5</c:v>
                </c:pt>
                <c:pt idx="18">
                  <c:v>-4499.0000000000018</c:v>
                </c:pt>
              </c:numCache>
            </c:numRef>
          </c:val>
        </c:ser>
        <c:ser>
          <c:idx val="1"/>
          <c:order val="1"/>
          <c:tx>
            <c:v>Trade Deficit in Goods</c:v>
          </c:tx>
          <c:marker>
            <c:symbol val="none"/>
          </c:marker>
          <c:trendline>
            <c:trendlineType val="poly"/>
            <c:order val="2"/>
          </c:trendline>
          <c:cat>
            <c:strRef>
              <c:f>Sheet1!$A$1:$S$1</c:f>
              <c:strCach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strCache>
            </c:strRef>
          </c:cat>
          <c:val>
            <c:numRef>
              <c:f>Sheet1!$A$3:$S$3</c:f>
              <c:numCache>
                <c:formatCode>#,##0.0</c:formatCode>
                <c:ptCount val="19"/>
                <c:pt idx="0">
                  <c:v>-1443.1999999999998</c:v>
                </c:pt>
                <c:pt idx="1">
                  <c:v>-1450.6999999999998</c:v>
                </c:pt>
                <c:pt idx="2">
                  <c:v>-1390.9000000000005</c:v>
                </c:pt>
                <c:pt idx="3">
                  <c:v>-1674.1999999999998</c:v>
                </c:pt>
                <c:pt idx="4">
                  <c:v>-1995</c:v>
                </c:pt>
                <c:pt idx="5">
                  <c:v>-2616.8000000000002</c:v>
                </c:pt>
                <c:pt idx="6">
                  <c:v>-2904.4</c:v>
                </c:pt>
                <c:pt idx="7">
                  <c:v>-3741.8</c:v>
                </c:pt>
                <c:pt idx="8">
                  <c:v>-3503</c:v>
                </c:pt>
                <c:pt idx="9">
                  <c:v>-3672.7</c:v>
                </c:pt>
                <c:pt idx="10">
                  <c:v>-2156</c:v>
                </c:pt>
                <c:pt idx="11">
                  <c:v>-1952.1000000000004</c:v>
                </c:pt>
                <c:pt idx="12">
                  <c:v>-3724.6999999999989</c:v>
                </c:pt>
                <c:pt idx="13">
                  <c:v>-5563.7</c:v>
                </c:pt>
                <c:pt idx="14">
                  <c:v>-6436.7999999999993</c:v>
                </c:pt>
                <c:pt idx="15">
                  <c:v>-9245.4</c:v>
                </c:pt>
                <c:pt idx="16">
                  <c:v>-6813</c:v>
                </c:pt>
                <c:pt idx="17">
                  <c:v>-8735.5999999999422</c:v>
                </c:pt>
                <c:pt idx="18">
                  <c:v>-8886.8000000000011</c:v>
                </c:pt>
              </c:numCache>
            </c:numRef>
          </c:val>
        </c:ser>
        <c:ser>
          <c:idx val="2"/>
          <c:order val="2"/>
          <c:tx>
            <c:v>Adjusted by Petroleum Increases</c:v>
          </c:tx>
          <c:marker>
            <c:symbol val="none"/>
          </c:marker>
          <c:cat>
            <c:strRef>
              <c:f>Sheet1!$A$1:$S$1</c:f>
              <c:strCach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strCache>
            </c:strRef>
          </c:cat>
          <c:val>
            <c:numRef>
              <c:f>Sheet1!$A$5:$S$5</c:f>
              <c:numCache>
                <c:formatCode>General</c:formatCode>
                <c:ptCount val="19"/>
                <c:pt idx="11" formatCode="#,##0.0">
                  <c:v>-1163.3000000000002</c:v>
                </c:pt>
                <c:pt idx="12" formatCode="#,##0.0">
                  <c:v>-2737.7599999999989</c:v>
                </c:pt>
                <c:pt idx="13" formatCode="#,##0.0">
                  <c:v>-4346.3100000000004</c:v>
                </c:pt>
                <c:pt idx="14" formatCode="#,##0.0">
                  <c:v>-5077.1000000000013</c:v>
                </c:pt>
                <c:pt idx="15" formatCode="#,##0.0">
                  <c:v>-7646.1100000000024</c:v>
                </c:pt>
                <c:pt idx="16" formatCode="#,##0.0">
                  <c:v>-5583.41</c:v>
                </c:pt>
                <c:pt idx="17" formatCode="#,##0.0">
                  <c:v>-7186.6900000000014</c:v>
                </c:pt>
                <c:pt idx="18" formatCode="#,##0.0">
                  <c:v>-7144.5300000000007</c:v>
                </c:pt>
              </c:numCache>
            </c:numRef>
          </c:val>
        </c:ser>
        <c:dLbls/>
        <c:marker val="1"/>
        <c:axId val="68232704"/>
        <c:axId val="68234240"/>
      </c:lineChart>
      <c:catAx>
        <c:axId val="68232704"/>
        <c:scaling>
          <c:orientation val="minMax"/>
        </c:scaling>
        <c:axPos val="b"/>
        <c:tickLblPos val="nextTo"/>
        <c:crossAx val="68234240"/>
        <c:crosses val="autoZero"/>
        <c:auto val="1"/>
        <c:lblAlgn val="ctr"/>
        <c:lblOffset val="100"/>
      </c:catAx>
      <c:valAx>
        <c:axId val="68234240"/>
        <c:scaling>
          <c:orientation val="minMax"/>
        </c:scaling>
        <c:axPos val="l"/>
        <c:majorGridlines/>
        <c:numFmt formatCode="#,##0.0" sourceLinked="1"/>
        <c:tickLblPos val="nextTo"/>
        <c:crossAx val="68232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37533127066553"/>
          <c:y val="5.7904447631729403E-2"/>
          <c:w val="0.18034096566095192"/>
          <c:h val="0.58851584723396255"/>
        </c:manualLayout>
      </c:layout>
    </c:legend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5490032260404516E-2"/>
          <c:y val="4.804834480911447E-2"/>
          <c:w val="0.62969501845798437"/>
          <c:h val="0.71343078717065656"/>
        </c:manualLayout>
      </c:layout>
      <c:lineChart>
        <c:grouping val="standard"/>
        <c:ser>
          <c:idx val="0"/>
          <c:order val="0"/>
          <c:tx>
            <c:strRef>
              <c:f>Sheet2!$A$12</c:f>
              <c:strCache>
                <c:ptCount val="1"/>
                <c:pt idx="0">
                  <c:v>Ratio of employment in small businesses (those with less than 20 employees) to total employment</c:v>
                </c:pt>
              </c:strCache>
            </c:strRef>
          </c:tx>
          <c:marker>
            <c:symbol val="none"/>
          </c:marker>
          <c:cat>
            <c:strRef>
              <c:f>Sheet2!$B$11:$Z$11</c:f>
              <c:strCache>
                <c:ptCount val="25"/>
                <c:pt idx="0">
                  <c:v>Abr 2000</c:v>
                </c:pt>
                <c:pt idx="1">
                  <c:v>Oct 2000</c:v>
                </c:pt>
                <c:pt idx="2">
                  <c:v>Abr 2001</c:v>
                </c:pt>
                <c:pt idx="3">
                  <c:v>Oct 2001</c:v>
                </c:pt>
                <c:pt idx="4">
                  <c:v>Abr 2002</c:v>
                </c:pt>
                <c:pt idx="5">
                  <c:v>Oct 2002</c:v>
                </c:pt>
                <c:pt idx="6">
                  <c:v>Abr 2003</c:v>
                </c:pt>
                <c:pt idx="7">
                  <c:v>Oct 2003</c:v>
                </c:pt>
                <c:pt idx="8">
                  <c:v>Abr 2004</c:v>
                </c:pt>
                <c:pt idx="9">
                  <c:v>Oct 2004</c:v>
                </c:pt>
                <c:pt idx="10">
                  <c:v>Abr 2005</c:v>
                </c:pt>
                <c:pt idx="11">
                  <c:v>Oct 2005</c:v>
                </c:pt>
                <c:pt idx="12">
                  <c:v>Abr 2006</c:v>
                </c:pt>
                <c:pt idx="13">
                  <c:v>Oct 2006</c:v>
                </c:pt>
                <c:pt idx="14">
                  <c:v>Abr 2007</c:v>
                </c:pt>
                <c:pt idx="15">
                  <c:v>Oct 2007</c:v>
                </c:pt>
                <c:pt idx="16">
                  <c:v>Abr 2008</c:v>
                </c:pt>
                <c:pt idx="17">
                  <c:v>Oct 2008</c:v>
                </c:pt>
                <c:pt idx="18">
                  <c:v>Abr 2009</c:v>
                </c:pt>
                <c:pt idx="19">
                  <c:v>Oct 2009</c:v>
                </c:pt>
                <c:pt idx="20">
                  <c:v>Abr 2010</c:v>
                </c:pt>
                <c:pt idx="21">
                  <c:v>Oct 2010</c:v>
                </c:pt>
                <c:pt idx="22">
                  <c:v>Abr 2011</c:v>
                </c:pt>
                <c:pt idx="23">
                  <c:v>Oct 2011</c:v>
                </c:pt>
                <c:pt idx="24">
                  <c:v>Abr 2012</c:v>
                </c:pt>
              </c:strCache>
            </c:strRef>
          </c:cat>
          <c:val>
            <c:numRef>
              <c:f>Sheet2!$B$12:$Z$12</c:f>
              <c:numCache>
                <c:formatCode>General</c:formatCode>
                <c:ptCount val="25"/>
                <c:pt idx="0">
                  <c:v>0.66540997221463805</c:v>
                </c:pt>
                <c:pt idx="1">
                  <c:v>0.65916736200283466</c:v>
                </c:pt>
                <c:pt idx="2">
                  <c:v>0.66710446062292161</c:v>
                </c:pt>
                <c:pt idx="3">
                  <c:v>0.6689070484183568</c:v>
                </c:pt>
                <c:pt idx="4">
                  <c:v>0.66893773009324364</c:v>
                </c:pt>
                <c:pt idx="5">
                  <c:v>0.66931386009185989</c:v>
                </c:pt>
                <c:pt idx="6">
                  <c:v>0.66173257581694656</c:v>
                </c:pt>
                <c:pt idx="7">
                  <c:v>0.6542602203752016</c:v>
                </c:pt>
                <c:pt idx="8">
                  <c:v>0.65601556791793558</c:v>
                </c:pt>
                <c:pt idx="9">
                  <c:v>0.66884194557391252</c:v>
                </c:pt>
                <c:pt idx="10">
                  <c:v>0.68287298854614242</c:v>
                </c:pt>
                <c:pt idx="11">
                  <c:v>0.67595365550365416</c:v>
                </c:pt>
                <c:pt idx="12">
                  <c:v>0.66835772640494362</c:v>
                </c:pt>
                <c:pt idx="13">
                  <c:v>0.68262533558185423</c:v>
                </c:pt>
                <c:pt idx="14">
                  <c:v>0.67238256906967553</c:v>
                </c:pt>
                <c:pt idx="15">
                  <c:v>0.67152143429937006</c:v>
                </c:pt>
                <c:pt idx="16">
                  <c:v>0.68785125952731363</c:v>
                </c:pt>
                <c:pt idx="17">
                  <c:v>0.67719791840065913</c:v>
                </c:pt>
                <c:pt idx="18">
                  <c:v>0.68119911954911705</c:v>
                </c:pt>
                <c:pt idx="19">
                  <c:v>0.69340970479641351</c:v>
                </c:pt>
                <c:pt idx="20">
                  <c:v>0.67501231746481138</c:v>
                </c:pt>
                <c:pt idx="21">
                  <c:v>0.67726561301701804</c:v>
                </c:pt>
                <c:pt idx="22">
                  <c:v>0.67187224310384031</c:v>
                </c:pt>
                <c:pt idx="23">
                  <c:v>0.68904089689928272</c:v>
                </c:pt>
                <c:pt idx="24">
                  <c:v>0.67976459979639792</c:v>
                </c:pt>
              </c:numCache>
            </c:numRef>
          </c:val>
        </c:ser>
        <c:ser>
          <c:idx val="1"/>
          <c:order val="1"/>
          <c:tx>
            <c:strRef>
              <c:f>Sheet2!$A$13</c:f>
              <c:strCache>
                <c:ptCount val="1"/>
                <c:pt idx="0">
                  <c:v>ratio of employment in large businesses (those with more than 50 employees) to total employment</c:v>
                </c:pt>
              </c:strCache>
            </c:strRef>
          </c:tx>
          <c:marker>
            <c:symbol val="none"/>
          </c:marker>
          <c:cat>
            <c:strRef>
              <c:f>Sheet2!$B$11:$Z$11</c:f>
              <c:strCache>
                <c:ptCount val="25"/>
                <c:pt idx="0">
                  <c:v>Abr 2000</c:v>
                </c:pt>
                <c:pt idx="1">
                  <c:v>Oct 2000</c:v>
                </c:pt>
                <c:pt idx="2">
                  <c:v>Abr 2001</c:v>
                </c:pt>
                <c:pt idx="3">
                  <c:v>Oct 2001</c:v>
                </c:pt>
                <c:pt idx="4">
                  <c:v>Abr 2002</c:v>
                </c:pt>
                <c:pt idx="5">
                  <c:v>Oct 2002</c:v>
                </c:pt>
                <c:pt idx="6">
                  <c:v>Abr 2003</c:v>
                </c:pt>
                <c:pt idx="7">
                  <c:v>Oct 2003</c:v>
                </c:pt>
                <c:pt idx="8">
                  <c:v>Abr 2004</c:v>
                </c:pt>
                <c:pt idx="9">
                  <c:v>Oct 2004</c:v>
                </c:pt>
                <c:pt idx="10">
                  <c:v>Abr 2005</c:v>
                </c:pt>
                <c:pt idx="11">
                  <c:v>Oct 2005</c:v>
                </c:pt>
                <c:pt idx="12">
                  <c:v>Abr 2006</c:v>
                </c:pt>
                <c:pt idx="13">
                  <c:v>Oct 2006</c:v>
                </c:pt>
                <c:pt idx="14">
                  <c:v>Abr 2007</c:v>
                </c:pt>
                <c:pt idx="15">
                  <c:v>Oct 2007</c:v>
                </c:pt>
                <c:pt idx="16">
                  <c:v>Abr 2008</c:v>
                </c:pt>
                <c:pt idx="17">
                  <c:v>Oct 2008</c:v>
                </c:pt>
                <c:pt idx="18">
                  <c:v>Abr 2009</c:v>
                </c:pt>
                <c:pt idx="19">
                  <c:v>Oct 2009</c:v>
                </c:pt>
                <c:pt idx="20">
                  <c:v>Abr 2010</c:v>
                </c:pt>
                <c:pt idx="21">
                  <c:v>Oct 2010</c:v>
                </c:pt>
                <c:pt idx="22">
                  <c:v>Abr 2011</c:v>
                </c:pt>
                <c:pt idx="23">
                  <c:v>Oct 2011</c:v>
                </c:pt>
                <c:pt idx="24">
                  <c:v>Abr 2012</c:v>
                </c:pt>
              </c:strCache>
            </c:strRef>
          </c:cat>
          <c:val>
            <c:numRef>
              <c:f>Sheet2!$B$13:$Z$13</c:f>
              <c:numCache>
                <c:formatCode>General</c:formatCode>
                <c:ptCount val="25"/>
                <c:pt idx="8" formatCode="_(* #,##0.00_);_(* \(#,##0.00\);_(* &quot;-&quot;??_);_(@_)">
                  <c:v>0.28782782944612428</c:v>
                </c:pt>
                <c:pt idx="9" formatCode="_(* #,##0.00_);_(* \(#,##0.00\);_(* &quot;-&quot;??_);_(@_)">
                  <c:v>0.28104887387888555</c:v>
                </c:pt>
                <c:pt idx="10" formatCode="_(* #,##0.00_);_(* \(#,##0.00\);_(* &quot;-&quot;??_);_(@_)">
                  <c:v>0.27490056104473637</c:v>
                </c:pt>
                <c:pt idx="11" formatCode="_(* #,##0.00_);_(* \(#,##0.00\);_(* &quot;-&quot;??_);_(@_)">
                  <c:v>0.27129097886100689</c:v>
                </c:pt>
                <c:pt idx="12" formatCode="_(* #,##0.00_);_(* \(#,##0.00\);_(* &quot;-&quot;??_);_(@_)">
                  <c:v>0.28155762758516961</c:v>
                </c:pt>
                <c:pt idx="13" formatCode="_(* #,##0.00_);_(* \(#,##0.00\);_(* &quot;-&quot;??_);_(@_)">
                  <c:v>0.27039681245933705</c:v>
                </c:pt>
                <c:pt idx="14" formatCode="_(* #,##0.00_);_(* \(#,##0.00\);_(* &quot;-&quot;??_);_(@_)">
                  <c:v>0.28168416764630161</c:v>
                </c:pt>
                <c:pt idx="15" formatCode="_(* #,##0.00_);_(* \(#,##0.00\);_(* &quot;-&quot;??_);_(@_)">
                  <c:v>0.27562332842032267</c:v>
                </c:pt>
                <c:pt idx="16" formatCode="_(* #,##0.00_);_(* \(#,##0.00\);_(* &quot;-&quot;??_);_(@_)">
                  <c:v>0.26072186615472587</c:v>
                </c:pt>
                <c:pt idx="17" formatCode="_(* #,##0.00_);_(* \(#,##0.00\);_(* &quot;-&quot;??_);_(@_)">
                  <c:v>0.27818168421799488</c:v>
                </c:pt>
                <c:pt idx="18" formatCode="_(* #,##0.00_);_(* \(#,##0.00\);_(* &quot;-&quot;??_);_(@_)">
                  <c:v>0.27023015952441776</c:v>
                </c:pt>
                <c:pt idx="19" formatCode="_(* #,##0.00_);_(* \(#,##0.00\);_(* &quot;-&quot;??_);_(@_)">
                  <c:v>0.26304503632605475</c:v>
                </c:pt>
                <c:pt idx="20" formatCode="_(* #,##0.00_);_(* \(#,##0.00\);_(* &quot;-&quot;??_);_(@_)">
                  <c:v>0.28240616659631934</c:v>
                </c:pt>
                <c:pt idx="21" formatCode="_(* #,##0.00_);_(* \(#,##0.00\);_(* &quot;-&quot;??_);_(@_)">
                  <c:v>0.27448159173667974</c:v>
                </c:pt>
                <c:pt idx="22" formatCode="_(* #,##0.00_);_(* \(#,##0.00\);_(* &quot;-&quot;??_);_(@_)">
                  <c:v>0.27905805485605389</c:v>
                </c:pt>
                <c:pt idx="23" formatCode="_(* #,##0.00_);_(* \(#,##0.00\);_(* &quot;-&quot;??_);_(@_)">
                  <c:v>0.26333708745856743</c:v>
                </c:pt>
                <c:pt idx="24" formatCode="_(* #,##0.00_);_(* \(#,##0.00\);_(* &quot;-&quot;??_);_(@_)">
                  <c:v>0.28018940844120876</c:v>
                </c:pt>
              </c:numCache>
            </c:numRef>
          </c:val>
        </c:ser>
        <c:dLbls/>
        <c:marker val="1"/>
        <c:axId val="68272896"/>
        <c:axId val="68274432"/>
      </c:lineChart>
      <c:catAx>
        <c:axId val="68272896"/>
        <c:scaling>
          <c:orientation val="minMax"/>
        </c:scaling>
        <c:axPos val="b"/>
        <c:numFmt formatCode="General" sourceLinked="0"/>
        <c:tickLblPos val="nextTo"/>
        <c:crossAx val="68274432"/>
        <c:crosses val="autoZero"/>
        <c:auto val="1"/>
        <c:lblAlgn val="ctr"/>
        <c:lblOffset val="100"/>
      </c:catAx>
      <c:valAx>
        <c:axId val="68274432"/>
        <c:scaling>
          <c:orientation val="minMax"/>
        </c:scaling>
        <c:axPos val="l"/>
        <c:majorGridlines/>
        <c:numFmt formatCode="General" sourceLinked="1"/>
        <c:tickLblPos val="nextTo"/>
        <c:crossAx val="6827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22222222222219"/>
          <c:y val="4.3659883423662504E-2"/>
          <c:w val="0.28611111111111109"/>
          <c:h val="0.8217711422435926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cat>
            <c:numRef>
              <c:f>Porcentajes!$B$3:$O$3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2009.1</c:v>
                </c:pt>
                <c:pt idx="10">
                  <c:v>2009.2</c:v>
                </c:pt>
                <c:pt idx="11">
                  <c:v>2010.1</c:v>
                </c:pt>
                <c:pt idx="12">
                  <c:v>2010.2</c:v>
                </c:pt>
                <c:pt idx="13">
                  <c:v>2011.1</c:v>
                </c:pt>
              </c:numCache>
            </c:numRef>
          </c:cat>
          <c:val>
            <c:numRef>
              <c:f>Porcentajes!$B$10:$O$10</c:f>
              <c:numCache>
                <c:formatCode>0.00%</c:formatCode>
                <c:ptCount val="14"/>
                <c:pt idx="0">
                  <c:v>6.4099169094097769E-2</c:v>
                </c:pt>
                <c:pt idx="1">
                  <c:v>8.3843180878221332E-2</c:v>
                </c:pt>
                <c:pt idx="2">
                  <c:v>0.11328739488981635</c:v>
                </c:pt>
                <c:pt idx="3">
                  <c:v>0.10850897483315709</c:v>
                </c:pt>
                <c:pt idx="4">
                  <c:v>6.8769522410020434E-2</c:v>
                </c:pt>
                <c:pt idx="5">
                  <c:v>0.1122114945576127</c:v>
                </c:pt>
                <c:pt idx="6">
                  <c:v>0.11734504610053142</c:v>
                </c:pt>
                <c:pt idx="7">
                  <c:v>0.12102177744409591</c:v>
                </c:pt>
                <c:pt idx="8">
                  <c:v>0.13218138295681814</c:v>
                </c:pt>
                <c:pt idx="9">
                  <c:v>0.11809179685589696</c:v>
                </c:pt>
                <c:pt idx="10">
                  <c:v>0.14511260253214486</c:v>
                </c:pt>
                <c:pt idx="11">
                  <c:v>0.11994422280721719</c:v>
                </c:pt>
                <c:pt idx="12">
                  <c:v>0.14222570268467805</c:v>
                </c:pt>
                <c:pt idx="13">
                  <c:v>0.13459874799859678</c:v>
                </c:pt>
              </c:numCache>
            </c:numRef>
          </c:val>
        </c:ser>
        <c:dLbls/>
        <c:axId val="69032192"/>
        <c:axId val="69038080"/>
      </c:barChart>
      <c:catAx>
        <c:axId val="69032192"/>
        <c:scaling>
          <c:orientation val="minMax"/>
        </c:scaling>
        <c:axPos val="b"/>
        <c:numFmt formatCode="General" sourceLinked="1"/>
        <c:tickLblPos val="nextTo"/>
        <c:crossAx val="69038080"/>
        <c:crosses val="autoZero"/>
        <c:auto val="1"/>
        <c:lblAlgn val="ctr"/>
        <c:lblOffset val="100"/>
      </c:catAx>
      <c:valAx>
        <c:axId val="69038080"/>
        <c:scaling>
          <c:orientation val="minMax"/>
        </c:scaling>
        <c:axPos val="l"/>
        <c:majorGridlines/>
        <c:numFmt formatCode="0.00%" sourceLinked="1"/>
        <c:tickLblPos val="nextTo"/>
        <c:crossAx val="690321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3.4321959755030632E-3"/>
                  <c:y val="0.12723862642169728"/>
                </c:manualLayout>
              </c:layout>
              <c:numFmt formatCode="General" sourceLinked="0"/>
            </c:trendlineLbl>
          </c:trendline>
          <c:xVal>
            <c:numRef>
              <c:f>Sheet1!$I$12:$X$12</c:f>
              <c:numCache>
                <c:formatCode>0.0</c:formatCode>
                <c:ptCount val="16"/>
                <c:pt idx="0">
                  <c:v>11.358039277947963</c:v>
                </c:pt>
                <c:pt idx="1">
                  <c:v>57.062476583300445</c:v>
                </c:pt>
                <c:pt idx="2">
                  <c:v>-28.944515750408495</c:v>
                </c:pt>
                <c:pt idx="3">
                  <c:v>54.198139269646624</c:v>
                </c:pt>
                <c:pt idx="4">
                  <c:v>-37.620979127869212</c:v>
                </c:pt>
                <c:pt idx="5">
                  <c:v>-11.31740373983037</c:v>
                </c:pt>
                <c:pt idx="6">
                  <c:v>-5.4395943117265784</c:v>
                </c:pt>
                <c:pt idx="7">
                  <c:v>-1.5292874006902561</c:v>
                </c:pt>
                <c:pt idx="8">
                  <c:v>14.250767728831818</c:v>
                </c:pt>
                <c:pt idx="9">
                  <c:v>9.2739796887174819</c:v>
                </c:pt>
                <c:pt idx="10">
                  <c:v>2.5361548118032307</c:v>
                </c:pt>
                <c:pt idx="11">
                  <c:v>7.5793745872755212</c:v>
                </c:pt>
                <c:pt idx="12">
                  <c:v>-2.1480128470642592</c:v>
                </c:pt>
                <c:pt idx="13">
                  <c:v>-25.477906786317988</c:v>
                </c:pt>
                <c:pt idx="14">
                  <c:v>1.6369934445768781</c:v>
                </c:pt>
                <c:pt idx="15">
                  <c:v>0.74539624370132851</c:v>
                </c:pt>
              </c:numCache>
            </c:numRef>
          </c:xVal>
          <c:yVal>
            <c:numRef>
              <c:f>Sheet1!$I$13:$X$13</c:f>
              <c:numCache>
                <c:formatCode>General</c:formatCode>
                <c:ptCount val="16"/>
                <c:pt idx="0">
                  <c:v>10.3</c:v>
                </c:pt>
                <c:pt idx="1">
                  <c:v>11.4</c:v>
                </c:pt>
                <c:pt idx="2">
                  <c:v>4.2</c:v>
                </c:pt>
                <c:pt idx="3">
                  <c:v>9.2000000000000011</c:v>
                </c:pt>
                <c:pt idx="4">
                  <c:v>2.2999999999999998</c:v>
                </c:pt>
                <c:pt idx="5">
                  <c:v>-0.70000000000000062</c:v>
                </c:pt>
                <c:pt idx="6">
                  <c:v>5.8</c:v>
                </c:pt>
                <c:pt idx="7">
                  <c:v>0.60000000000000064</c:v>
                </c:pt>
                <c:pt idx="8">
                  <c:v>1.2</c:v>
                </c:pt>
                <c:pt idx="9">
                  <c:v>7.6</c:v>
                </c:pt>
                <c:pt idx="10">
                  <c:v>5.7</c:v>
                </c:pt>
                <c:pt idx="11">
                  <c:v>4.8</c:v>
                </c:pt>
                <c:pt idx="12">
                  <c:v>3.2</c:v>
                </c:pt>
                <c:pt idx="13">
                  <c:v>1</c:v>
                </c:pt>
                <c:pt idx="14">
                  <c:v>7.7</c:v>
                </c:pt>
                <c:pt idx="15">
                  <c:v>5.0999999999999996</c:v>
                </c:pt>
              </c:numCache>
            </c:numRef>
          </c:yVal>
        </c:ser>
        <c:dLbls/>
        <c:axId val="69079040"/>
        <c:axId val="69080960"/>
      </c:scatterChart>
      <c:valAx>
        <c:axId val="69079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Employment Growth</a:t>
                </a:r>
              </a:p>
            </c:rich>
          </c:tx>
          <c:layout/>
        </c:title>
        <c:numFmt formatCode="0.0" sourceLinked="1"/>
        <c:tickLblPos val="nextTo"/>
        <c:crossAx val="69080960"/>
        <c:crosses val="autoZero"/>
        <c:crossBetween val="midCat"/>
      </c:valAx>
      <c:valAx>
        <c:axId val="6908096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Sector  Growth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</c:title>
        <c:numFmt formatCode="General" sourceLinked="1"/>
        <c:tickLblPos val="nextTo"/>
        <c:crossAx val="69079040"/>
        <c:crosses val="autoZero"/>
        <c:crossBetween val="midCat"/>
      </c:valAx>
      <c:spPr>
        <a:noFill/>
        <a:ln>
          <a:noFill/>
        </a:ln>
      </c:spPr>
    </c:plotArea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4.7791776027997133E-2"/>
          <c:y val="0.20869240303295444"/>
          <c:w val="0.87202777777777774"/>
          <c:h val="0.6838768591426072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Sheet1!$N$15:$X$15</c:f>
              <c:numCache>
                <c:formatCode>0.0</c:formatCode>
                <c:ptCount val="11"/>
                <c:pt idx="0">
                  <c:v>-11.070734948379856</c:v>
                </c:pt>
                <c:pt idx="1">
                  <c:v>-2.4103586802222967</c:v>
                </c:pt>
                <c:pt idx="2">
                  <c:v>11.096257471805895</c:v>
                </c:pt>
                <c:pt idx="3">
                  <c:v>0</c:v>
                </c:pt>
                <c:pt idx="4">
                  <c:v>-18.919993426876935</c:v>
                </c:pt>
                <c:pt idx="5">
                  <c:v>-4.1973129351769645</c:v>
                </c:pt>
                <c:pt idx="6">
                  <c:v>-13.886102296379876</c:v>
                </c:pt>
                <c:pt idx="7">
                  <c:v>-2.8972873592366883</c:v>
                </c:pt>
                <c:pt idx="8">
                  <c:v>-9.6326643869714612</c:v>
                </c:pt>
                <c:pt idx="9">
                  <c:v>9.2776894733039548</c:v>
                </c:pt>
                <c:pt idx="10">
                  <c:v>1.6578375385327717</c:v>
                </c:pt>
              </c:numCache>
            </c:numRef>
          </c:xVal>
          <c:yVal>
            <c:numRef>
              <c:f>Sheet1!$N$16:$X$16</c:f>
              <c:numCache>
                <c:formatCode>General</c:formatCode>
                <c:ptCount val="11"/>
                <c:pt idx="0">
                  <c:v>-6.9</c:v>
                </c:pt>
                <c:pt idx="1">
                  <c:v>1.1000000000000001</c:v>
                </c:pt>
                <c:pt idx="2">
                  <c:v>2.1</c:v>
                </c:pt>
                <c:pt idx="3">
                  <c:v>7.7</c:v>
                </c:pt>
                <c:pt idx="4">
                  <c:v>0.9</c:v>
                </c:pt>
                <c:pt idx="5">
                  <c:v>-8</c:v>
                </c:pt>
                <c:pt idx="6">
                  <c:v>-10</c:v>
                </c:pt>
                <c:pt idx="7">
                  <c:v>-1.1000000000000001</c:v>
                </c:pt>
                <c:pt idx="8">
                  <c:v>-14.6</c:v>
                </c:pt>
                <c:pt idx="9">
                  <c:v>3.4</c:v>
                </c:pt>
                <c:pt idx="10">
                  <c:v>14.1</c:v>
                </c:pt>
              </c:numCache>
            </c:numRef>
          </c:yVal>
        </c:ser>
        <c:dLbls/>
        <c:axId val="69114496"/>
        <c:axId val="69124864"/>
      </c:scatterChart>
      <c:valAx>
        <c:axId val="69114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Employment Growth</a:t>
                </a:r>
              </a:p>
            </c:rich>
          </c:tx>
          <c:layout/>
        </c:title>
        <c:numFmt formatCode="0.0" sourceLinked="1"/>
        <c:tickLblPos val="nextTo"/>
        <c:crossAx val="69124864"/>
        <c:crosses val="autoZero"/>
        <c:crossBetween val="midCat"/>
      </c:valAx>
      <c:valAx>
        <c:axId val="691248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Growth in Free-Trade Zones</a:t>
                </a:r>
              </a:p>
            </c:rich>
          </c:tx>
          <c:layout/>
        </c:title>
        <c:numFmt formatCode="General" sourceLinked="1"/>
        <c:tickLblPos val="nextTo"/>
        <c:crossAx val="69114496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Sheet1!$J$27:$X$27</c:f>
              <c:numCache>
                <c:formatCode>0.0</c:formatCode>
                <c:ptCount val="15"/>
                <c:pt idx="0">
                  <c:v>5.2733193573245734</c:v>
                </c:pt>
                <c:pt idx="1">
                  <c:v>8.2884680472580889</c:v>
                </c:pt>
                <c:pt idx="2">
                  <c:v>4.255205307886615</c:v>
                </c:pt>
                <c:pt idx="3">
                  <c:v>11.290798623887685</c:v>
                </c:pt>
                <c:pt idx="4">
                  <c:v>6.7022289601944554</c:v>
                </c:pt>
                <c:pt idx="5">
                  <c:v>0.88507525341335802</c:v>
                </c:pt>
                <c:pt idx="6">
                  <c:v>-1.1540341729130781</c:v>
                </c:pt>
                <c:pt idx="7">
                  <c:v>5.8519626256262915</c:v>
                </c:pt>
                <c:pt idx="8">
                  <c:v>6.5735572631174755</c:v>
                </c:pt>
                <c:pt idx="9">
                  <c:v>9.5434926698920197</c:v>
                </c:pt>
                <c:pt idx="10">
                  <c:v>5.8246344566040245</c:v>
                </c:pt>
                <c:pt idx="11">
                  <c:v>2.8207916044814012</c:v>
                </c:pt>
                <c:pt idx="12">
                  <c:v>-4.1679802437996454</c:v>
                </c:pt>
                <c:pt idx="13">
                  <c:v>4.1249171863933745</c:v>
                </c:pt>
                <c:pt idx="14">
                  <c:v>2.0281447872467293</c:v>
                </c:pt>
              </c:numCache>
            </c:numRef>
          </c:xVal>
          <c:yVal>
            <c:numRef>
              <c:f>Sheet1!$J$28:$X$28</c:f>
              <c:numCache>
                <c:formatCode>General</c:formatCode>
                <c:ptCount val="15"/>
                <c:pt idx="0">
                  <c:v>15.9</c:v>
                </c:pt>
                <c:pt idx="1">
                  <c:v>-0.2</c:v>
                </c:pt>
                <c:pt idx="2">
                  <c:v>7</c:v>
                </c:pt>
                <c:pt idx="3">
                  <c:v>9</c:v>
                </c:pt>
                <c:pt idx="4">
                  <c:v>-1.5</c:v>
                </c:pt>
                <c:pt idx="5">
                  <c:v>2.8</c:v>
                </c:pt>
                <c:pt idx="6">
                  <c:v>13.6</c:v>
                </c:pt>
                <c:pt idx="7">
                  <c:v>3.2</c:v>
                </c:pt>
                <c:pt idx="8">
                  <c:v>9</c:v>
                </c:pt>
                <c:pt idx="9">
                  <c:v>4.9000000000000004</c:v>
                </c:pt>
                <c:pt idx="10">
                  <c:v>3.7</c:v>
                </c:pt>
                <c:pt idx="11">
                  <c:v>3.4</c:v>
                </c:pt>
                <c:pt idx="12">
                  <c:v>-3.5</c:v>
                </c:pt>
                <c:pt idx="13">
                  <c:v>4.7</c:v>
                </c:pt>
                <c:pt idx="14">
                  <c:v>4.8</c:v>
                </c:pt>
              </c:numCache>
            </c:numRef>
          </c:yVal>
        </c:ser>
        <c:dLbls/>
        <c:axId val="69150208"/>
        <c:axId val="69152128"/>
      </c:scatterChart>
      <c:valAx>
        <c:axId val="691502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Employment Growth</a:t>
                </a:r>
              </a:p>
            </c:rich>
          </c:tx>
          <c:layout/>
        </c:title>
        <c:numFmt formatCode="0.0" sourceLinked="1"/>
        <c:tickLblPos val="nextTo"/>
        <c:crossAx val="69152128"/>
        <c:crosses val="autoZero"/>
        <c:crossBetween val="midCat"/>
      </c:valAx>
      <c:valAx>
        <c:axId val="691521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Sector Growth</a:t>
                </a:r>
              </a:p>
            </c:rich>
          </c:tx>
          <c:layout/>
        </c:title>
        <c:numFmt formatCode="General" sourceLinked="1"/>
        <c:tickLblPos val="nextTo"/>
        <c:crossAx val="6915020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752088801399826E-2"/>
          <c:y val="0.1056602059357965"/>
          <c:w val="0.90612839020122471"/>
          <c:h val="0.79477569150010119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Sheet1!$J$39:$X$39</c:f>
              <c:numCache>
                <c:formatCode>0.0</c:formatCode>
                <c:ptCount val="15"/>
                <c:pt idx="0">
                  <c:v>5.7113463870607424</c:v>
                </c:pt>
                <c:pt idx="1">
                  <c:v>15.048347630310698</c:v>
                </c:pt>
                <c:pt idx="2">
                  <c:v>1.803600977597589</c:v>
                </c:pt>
                <c:pt idx="3">
                  <c:v>14.53241320446477</c:v>
                </c:pt>
                <c:pt idx="4">
                  <c:v>-0.5380205743423675</c:v>
                </c:pt>
                <c:pt idx="5">
                  <c:v>9.0505893964985766</c:v>
                </c:pt>
                <c:pt idx="6">
                  <c:v>4.9365207447267974</c:v>
                </c:pt>
                <c:pt idx="7">
                  <c:v>3.1669391671896236</c:v>
                </c:pt>
                <c:pt idx="8">
                  <c:v>-1.9446010996856968</c:v>
                </c:pt>
                <c:pt idx="9">
                  <c:v>8.2974303551769548</c:v>
                </c:pt>
                <c:pt idx="10">
                  <c:v>5.1999342414518646</c:v>
                </c:pt>
                <c:pt idx="11">
                  <c:v>4.6280458995498677</c:v>
                </c:pt>
                <c:pt idx="12">
                  <c:v>3.9738576734449547</c:v>
                </c:pt>
                <c:pt idx="13">
                  <c:v>4.3754776630451264</c:v>
                </c:pt>
                <c:pt idx="14">
                  <c:v>5.6068254761866356</c:v>
                </c:pt>
              </c:numCache>
            </c:numRef>
          </c:xVal>
          <c:yVal>
            <c:numRef>
              <c:f>Sheet1!$J$40:$X$40</c:f>
              <c:numCache>
                <c:formatCode>0.0</c:formatCode>
                <c:ptCount val="15"/>
                <c:pt idx="0">
                  <c:v>1.573811099959382</c:v>
                </c:pt>
                <c:pt idx="1">
                  <c:v>3.239709035865971</c:v>
                </c:pt>
                <c:pt idx="2">
                  <c:v>-2.7687838122196755</c:v>
                </c:pt>
                <c:pt idx="3">
                  <c:v>5.5737842252970609</c:v>
                </c:pt>
                <c:pt idx="4">
                  <c:v>-2.5802441379127998</c:v>
                </c:pt>
                <c:pt idx="5">
                  <c:v>-5.9053514702284822E-2</c:v>
                </c:pt>
                <c:pt idx="6">
                  <c:v>16.927810265082815</c:v>
                </c:pt>
                <c:pt idx="7">
                  <c:v>8.6668873902916506</c:v>
                </c:pt>
                <c:pt idx="8">
                  <c:v>-9.2232283169946889</c:v>
                </c:pt>
                <c:pt idx="9">
                  <c:v>2.3930234886090318</c:v>
                </c:pt>
                <c:pt idx="10">
                  <c:v>-1.6700116739796727</c:v>
                </c:pt>
                <c:pt idx="11">
                  <c:v>-3.6663606005134994</c:v>
                </c:pt>
                <c:pt idx="12">
                  <c:v>6.9039206401243121</c:v>
                </c:pt>
                <c:pt idx="13">
                  <c:v>2.6123005281377242E-2</c:v>
                </c:pt>
                <c:pt idx="14">
                  <c:v>8.054571467502651</c:v>
                </c:pt>
              </c:numCache>
            </c:numRef>
          </c:yVal>
        </c:ser>
        <c:dLbls/>
        <c:axId val="69194112"/>
        <c:axId val="69196032"/>
      </c:scatterChart>
      <c:valAx>
        <c:axId val="691941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Employment Growth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</c:title>
        <c:numFmt formatCode="0.0" sourceLinked="1"/>
        <c:tickLblPos val="nextTo"/>
        <c:crossAx val="69196032"/>
        <c:crosses val="autoZero"/>
        <c:crossBetween val="midCat"/>
      </c:valAx>
      <c:valAx>
        <c:axId val="691960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Growth in Other Services</a:t>
                </a:r>
              </a:p>
            </c:rich>
          </c:tx>
          <c:layout/>
        </c:title>
        <c:numFmt formatCode="0.0" sourceLinked="1"/>
        <c:tickLblPos val="nextTo"/>
        <c:crossAx val="69194112"/>
        <c:crosses val="autoZero"/>
        <c:crossBetween val="midCat"/>
      </c:valAx>
    </c:plotArea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58188E-7040-4B7E-9739-55049964C131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A48ED-F80D-488C-B4F0-954C3283B9F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638800"/>
            <a:ext cx="8458200" cy="1515234"/>
          </a:xfrm>
        </p:spPr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Local Capacity Development: 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José Caraballo, PhD</a:t>
            </a:r>
            <a:br>
              <a:rPr lang="en-US" sz="4400" dirty="0" smtClean="0"/>
            </a:br>
            <a:r>
              <a:rPr lang="en-US" sz="4400" dirty="0" smtClean="0"/>
              <a:t>2012 GFDD Fellow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990600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Local Capacity Development: The </a:t>
            </a:r>
            <a:r>
              <a:rPr lang="en-US" sz="4800" dirty="0">
                <a:latin typeface="+mj-lt"/>
              </a:rPr>
              <a:t>Key to Benefiting from Globalization and Reducing Unemployment in the DR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22" y="4953000"/>
            <a:ext cx="3521217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105400"/>
            <a:ext cx="9144000" cy="17526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- Imports </a:t>
            </a:r>
            <a:r>
              <a:rPr lang="en-US" sz="2000" dirty="0"/>
              <a:t>of petroleum and its </a:t>
            </a:r>
            <a:r>
              <a:rPr lang="en-US" sz="2000" dirty="0" smtClean="0"/>
              <a:t>derivatives </a:t>
            </a:r>
            <a:r>
              <a:rPr lang="en-US" sz="2000" dirty="0"/>
              <a:t>as a proportion of total </a:t>
            </a:r>
            <a:r>
              <a:rPr lang="en-US" sz="2000" dirty="0" smtClean="0"/>
              <a:t>imports </a:t>
            </a:r>
            <a:r>
              <a:rPr lang="en-US" sz="2000" dirty="0"/>
              <a:t>increased by 10% </a:t>
            </a:r>
            <a:r>
              <a:rPr lang="en-US" sz="2000" dirty="0" smtClean="0"/>
              <a:t>between the </a:t>
            </a:r>
            <a:r>
              <a:rPr lang="en-US" sz="2000" dirty="0"/>
              <a:t>periods 1994-2002 and 2004-2011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- All countries participating in </a:t>
            </a:r>
            <a:r>
              <a:rPr lang="en-US" sz="2000" dirty="0"/>
              <a:t>the DR-CAFTA currently have a negative trade balance with the US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sz="2000" dirty="0" smtClean="0"/>
              <a:t> DR’s was 16</a:t>
            </a:r>
            <a:r>
              <a:rPr lang="en-US" sz="2000" dirty="0"/>
              <a:t>% of the nation’s GDP in </a:t>
            </a:r>
            <a:r>
              <a:rPr lang="en-US" sz="2000" dirty="0" smtClean="0"/>
              <a:t>2011, while </a:t>
            </a:r>
            <a:r>
              <a:rPr lang="en-US" sz="2000" dirty="0"/>
              <a:t>most South American countries have a positive trade </a:t>
            </a:r>
            <a:r>
              <a:rPr lang="en-US" sz="2000" dirty="0" smtClean="0"/>
              <a:t>balance.</a:t>
            </a: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0"/>
          <a:ext cx="9143999" cy="4889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endParaRPr lang="en-US" dirty="0" smtClean="0"/>
          </a:p>
          <a:p>
            <a:endParaRPr lang="en-US" sz="2800" dirty="0"/>
          </a:p>
          <a:p>
            <a:r>
              <a:rPr lang="en-US" sz="2800" dirty="0" smtClean="0"/>
              <a:t>Diluting effect: remittances-- $</a:t>
            </a:r>
            <a:r>
              <a:rPr lang="en-US" sz="2800" dirty="0"/>
              <a:t>3.2 billion </a:t>
            </a:r>
            <a:r>
              <a:rPr lang="en-US" sz="2800" dirty="0" smtClean="0"/>
              <a:t>in 2011-- </a:t>
            </a:r>
            <a:r>
              <a:rPr lang="en-US" sz="2800" dirty="0"/>
              <a:t>and the $4.3 billion received from the </a:t>
            </a:r>
            <a:r>
              <a:rPr lang="en-US" sz="2800" dirty="0" smtClean="0"/>
              <a:t>travel sector were </a:t>
            </a:r>
            <a:r>
              <a:rPr lang="en-US" sz="2800" dirty="0"/>
              <a:t>not enough </a:t>
            </a:r>
            <a:r>
              <a:rPr lang="en-US" sz="2800" dirty="0" smtClean="0"/>
              <a:t>to offset the </a:t>
            </a:r>
            <a:r>
              <a:rPr lang="en-US" sz="2800" dirty="0"/>
              <a:t>$8.9 billion trade deficit in </a:t>
            </a:r>
            <a:r>
              <a:rPr lang="en-US" sz="2800" dirty="0" smtClean="0"/>
              <a:t>goods.</a:t>
            </a:r>
          </a:p>
          <a:p>
            <a:r>
              <a:rPr lang="en-US" sz="2800" dirty="0" smtClean="0"/>
              <a:t>US large trade deficit? 3% and dollar.</a:t>
            </a:r>
          </a:p>
          <a:p>
            <a:r>
              <a:rPr lang="en-US" sz="2800" dirty="0" smtClean="0"/>
              <a:t>Foreign production should complement local, but in the last 18 years 80% of all exports in goods and services originated from foreign companies.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2006, </a:t>
            </a:r>
            <a:r>
              <a:rPr lang="en-US" dirty="0" smtClean="0"/>
              <a:t>4.5</a:t>
            </a:r>
            <a:r>
              <a:rPr lang="en-US" dirty="0"/>
              <a:t>% of Dominican exports were headed to </a:t>
            </a:r>
            <a:r>
              <a:rPr lang="en-US" dirty="0" smtClean="0"/>
              <a:t>Haiti.  In 2010 the number rose </a:t>
            </a:r>
            <a:r>
              <a:rPr lang="en-US" dirty="0"/>
              <a:t>to </a:t>
            </a:r>
            <a:r>
              <a:rPr lang="en-US" dirty="0" smtClean="0"/>
              <a:t>13.2%, without considering informal exchanges.</a:t>
            </a:r>
          </a:p>
          <a:p>
            <a:r>
              <a:rPr lang="en-US" dirty="0" smtClean="0"/>
              <a:t>If Free Trade Zones are excluded, it is best trade partner.  In total exports, higher than E.U.</a:t>
            </a:r>
          </a:p>
          <a:p>
            <a:r>
              <a:rPr lang="en-US" dirty="0" smtClean="0"/>
              <a:t>Market to develop infant industries: </a:t>
            </a:r>
            <a:r>
              <a:rPr lang="en-US" dirty="0"/>
              <a:t>clothes, meat, sugar, soy oil, wheat flour, and baked goods. </a:t>
            </a:r>
            <a:r>
              <a:rPr lang="en-US" dirty="0" smtClean="0"/>
              <a:t>  Employment benefits.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Employment by Company Size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2000-12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961706"/>
          <a:ext cx="9144000" cy="489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Key for development: full employment.</a:t>
            </a:r>
          </a:p>
          <a:p>
            <a:r>
              <a:rPr lang="en-US" sz="2800" dirty="0" smtClean="0"/>
              <a:t>Unemployment </a:t>
            </a:r>
            <a:r>
              <a:rPr lang="en-US" sz="2800" dirty="0"/>
              <a:t>rate has never been lower than </a:t>
            </a:r>
            <a:r>
              <a:rPr lang="en-US" sz="2800" dirty="0" smtClean="0"/>
              <a:t>12%.</a:t>
            </a:r>
          </a:p>
          <a:p>
            <a:r>
              <a:rPr lang="en-US" sz="2800" dirty="0"/>
              <a:t>From 1991 to 2011,real GDP more than </a:t>
            </a:r>
            <a:r>
              <a:rPr lang="en-US" sz="2800" dirty="0" smtClean="0"/>
              <a:t>tripled and per </a:t>
            </a:r>
            <a:r>
              <a:rPr lang="en-US" sz="2800" dirty="0"/>
              <a:t>capita </a:t>
            </a:r>
            <a:r>
              <a:rPr lang="en-US" sz="2800" dirty="0" smtClean="0"/>
              <a:t>grew by 128%.  </a:t>
            </a:r>
            <a:r>
              <a:rPr lang="en-US" sz="2800" dirty="0"/>
              <a:t>However, in real terms, the vast majority of the population was earning less in 2011 than in </a:t>
            </a:r>
            <a:r>
              <a:rPr lang="en-US" sz="2800" dirty="0" smtClean="0"/>
              <a:t>1991.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‘</a:t>
            </a:r>
            <a:r>
              <a:rPr lang="en-US" dirty="0"/>
              <a:t>trickle-down effect</a:t>
            </a:r>
            <a:r>
              <a:rPr lang="en-US" dirty="0" smtClean="0"/>
              <a:t>” and “marginal </a:t>
            </a:r>
            <a:r>
              <a:rPr lang="en-US" dirty="0"/>
              <a:t>productivity </a:t>
            </a:r>
            <a:r>
              <a:rPr lang="en-US" dirty="0" smtClean="0"/>
              <a:t>theory”? Even </a:t>
            </a:r>
            <a:r>
              <a:rPr lang="en-US" dirty="0"/>
              <a:t>Warren Buffett, arguably one of the wealthiest men alive today, has criticized the trickle-down theory (Buffett, 2011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However, productivity grew on average by 2.2% in the 1996-2007 period, higher </a:t>
            </a:r>
            <a:r>
              <a:rPr lang="en-US" dirty="0"/>
              <a:t>than the </a:t>
            </a:r>
            <a:r>
              <a:rPr lang="en-US" dirty="0" smtClean="0"/>
              <a:t>Latin American average </a:t>
            </a:r>
            <a:r>
              <a:rPr lang="en-US" dirty="0"/>
              <a:t>in recent years, and </a:t>
            </a:r>
            <a:r>
              <a:rPr lang="en-US" dirty="0" smtClean="0"/>
              <a:t>higher than </a:t>
            </a:r>
            <a:r>
              <a:rPr lang="en-US" dirty="0"/>
              <a:t>Mexico and Brazil in the last 18 years (ECLAC, 2012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This begs for labor institutions. However…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Neoclassical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Perfect competition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Unemployment with informal market </a:t>
            </a:r>
          </a:p>
          <a:p>
            <a:pPr marL="514350" indent="-514350">
              <a:buAutoNum type="arabicPeriod"/>
            </a:pPr>
            <a:r>
              <a:rPr lang="en-US" dirty="0" smtClean="0"/>
              <a:t>No connection with growth . </a:t>
            </a:r>
          </a:p>
          <a:p>
            <a:pPr marL="514350" indent="-514350">
              <a:buAutoNum type="arabicPeriod"/>
            </a:pPr>
            <a:r>
              <a:rPr lang="en-US" dirty="0" smtClean="0"/>
              <a:t>Hire more only because of lower cost? Productivity decrease </a:t>
            </a:r>
          </a:p>
          <a:p>
            <a:pPr marL="514350" indent="-514350">
              <a:buAutoNum type="arabicPeriod"/>
            </a:pPr>
            <a:r>
              <a:rPr lang="en-US" dirty="0" smtClean="0"/>
              <a:t>Real wages decreased </a:t>
            </a:r>
            <a:r>
              <a:rPr lang="en-US" dirty="0"/>
              <a:t>24</a:t>
            </a:r>
            <a:r>
              <a:rPr lang="en-US" dirty="0" smtClean="0"/>
              <a:t>% from </a:t>
            </a:r>
            <a:r>
              <a:rPr lang="en-US" dirty="0"/>
              <a:t>2000 to </a:t>
            </a:r>
            <a:r>
              <a:rPr lang="en-US" dirty="0" smtClean="0"/>
              <a:t>2010, </a:t>
            </a:r>
            <a:r>
              <a:rPr lang="en-US" dirty="0"/>
              <a:t>but unemployment increased from 13.9 to 14.3</a:t>
            </a:r>
            <a:r>
              <a:rPr lang="en-US" dirty="0" smtClean="0"/>
              <a:t>% </a:t>
            </a:r>
          </a:p>
          <a:p>
            <a:pPr marL="514350" indent="-514350">
              <a:buAutoNum type="arabicPeriod"/>
            </a:pPr>
            <a:r>
              <a:rPr lang="en-US" dirty="0" smtClean="0"/>
              <a:t>No output composition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No evidence (lower unemployment after increases in Social Security) </a:t>
            </a:r>
          </a:p>
          <a:p>
            <a:r>
              <a:rPr lang="en-US" dirty="0"/>
              <a:t>S</a:t>
            </a:r>
            <a:r>
              <a:rPr lang="en-US" dirty="0" smtClean="0"/>
              <a:t>uboptimal </a:t>
            </a:r>
            <a:r>
              <a:rPr lang="en-US" dirty="0"/>
              <a:t>labor demand due to a faulty growth path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blame migrants?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igrants employed </a:t>
            </a:r>
            <a:r>
              <a:rPr lang="en-US" dirty="0"/>
              <a:t>in jobs that </a:t>
            </a:r>
            <a:r>
              <a:rPr lang="en-US" dirty="0" smtClean="0"/>
              <a:t>locals are not </a:t>
            </a:r>
            <a:r>
              <a:rPr lang="en-US" dirty="0"/>
              <a:t>willing </a:t>
            </a:r>
            <a:r>
              <a:rPr lang="en-US" dirty="0" smtClean="0"/>
              <a:t>to undertake</a:t>
            </a:r>
            <a:r>
              <a:rPr lang="en-US" dirty="0"/>
              <a:t>, including the harvesting </a:t>
            </a:r>
            <a:r>
              <a:rPr lang="en-US" dirty="0" smtClean="0"/>
              <a:t>of sugarcane </a:t>
            </a:r>
            <a:r>
              <a:rPr lang="en-US" dirty="0"/>
              <a:t>and </a:t>
            </a:r>
            <a:r>
              <a:rPr lang="en-US" dirty="0" smtClean="0"/>
              <a:t>non-skilled construction.</a:t>
            </a: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1996-2011 period, the decrease in real wages was higher (33%) in sectors such as Commerce and </a:t>
            </a:r>
            <a:r>
              <a:rPr lang="en-US" dirty="0" smtClean="0"/>
              <a:t>Hotels and Bars </a:t>
            </a:r>
            <a:r>
              <a:rPr lang="en-US" dirty="0"/>
              <a:t>and Restaurants, than in sectors such as Agriculture (29%) or Construction (23%) where migrants, mostly Haitian, are concentrated.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Other Labor Market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144000" cy="5715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 the 2003-2004 financial crisis, the unemployment rate for </a:t>
            </a:r>
            <a:r>
              <a:rPr lang="en-US" dirty="0"/>
              <a:t>women increased by 7 percentage points in the urban sector, while for men it </a:t>
            </a:r>
            <a:r>
              <a:rPr lang="en-US" dirty="0" smtClean="0"/>
              <a:t>decreased by </a:t>
            </a:r>
            <a:r>
              <a:rPr lang="en-US" dirty="0"/>
              <a:t>0.02 percentage points. </a:t>
            </a:r>
            <a:r>
              <a:rPr lang="en-US" dirty="0" smtClean="0"/>
              <a:t>Even </a:t>
            </a:r>
            <a:r>
              <a:rPr lang="en-US" dirty="0"/>
              <a:t>in the formal sector</a:t>
            </a:r>
            <a:r>
              <a:rPr lang="en-US" dirty="0" smtClean="0"/>
              <a:t>, women </a:t>
            </a:r>
            <a:r>
              <a:rPr lang="en-US" dirty="0"/>
              <a:t>earned 19% less than </a:t>
            </a:r>
            <a:r>
              <a:rPr lang="en-US" dirty="0" smtClean="0"/>
              <a:t>men. Barrier to development since 27</a:t>
            </a:r>
            <a:r>
              <a:rPr lang="en-US" dirty="0"/>
              <a:t>% of all households were headed by a </a:t>
            </a:r>
            <a:r>
              <a:rPr lang="en-US" dirty="0" smtClean="0"/>
              <a:t>female.</a:t>
            </a:r>
          </a:p>
          <a:p>
            <a:r>
              <a:rPr lang="en-US" dirty="0"/>
              <a:t>H</a:t>
            </a:r>
            <a:r>
              <a:rPr lang="en-US" dirty="0" smtClean="0"/>
              <a:t>alf </a:t>
            </a:r>
            <a:r>
              <a:rPr lang="en-US" dirty="0"/>
              <a:t>of </a:t>
            </a:r>
            <a:r>
              <a:rPr lang="en-US" dirty="0" smtClean="0"/>
              <a:t>all young </a:t>
            </a:r>
            <a:r>
              <a:rPr lang="en-US" dirty="0"/>
              <a:t>workers in the DR are employed in the informal </a:t>
            </a:r>
            <a:r>
              <a:rPr lang="en-US" dirty="0" smtClean="0"/>
              <a:t>sector, and </a:t>
            </a:r>
            <a:r>
              <a:rPr lang="en-US" dirty="0"/>
              <a:t>almost all of the remaining half are without </a:t>
            </a:r>
            <a:r>
              <a:rPr lang="en-US" dirty="0" smtClean="0"/>
              <a:t>salaries.</a:t>
            </a:r>
          </a:p>
          <a:p>
            <a:r>
              <a:rPr lang="en-US" dirty="0" smtClean="0"/>
              <a:t>This might explain the</a:t>
            </a:r>
            <a:r>
              <a:rPr lang="en-US" dirty="0" smtClean="0"/>
              <a:t> </a:t>
            </a:r>
            <a:r>
              <a:rPr lang="en-US" dirty="0" smtClean="0"/>
              <a:t>high rate of </a:t>
            </a:r>
            <a:r>
              <a:rPr lang="en-US" dirty="0" smtClean="0"/>
              <a:t>murders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Gap </a:t>
            </a:r>
            <a:r>
              <a:rPr lang="en-US" b="1" dirty="0" smtClean="0"/>
              <a:t>Between </a:t>
            </a:r>
            <a:r>
              <a:rPr lang="en-US" b="1" dirty="0"/>
              <a:t>Informal and Formal Employment, 2000-2011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2057400"/>
          <a:ext cx="8839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for conducting research in the DR: my major was development, looking for examples from other countries, and I love my second homeland!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Acknowledgements:  extraordinary support from the Fellows Program of the Global Foundation for Democracy and Development and their affiliates.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49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800" dirty="0" smtClean="0"/>
              <a:t>Despite high growth (5</a:t>
            </a:r>
            <a:r>
              <a:rPr lang="en-US" sz="2800" dirty="0"/>
              <a:t>% for the last 30 </a:t>
            </a:r>
            <a:r>
              <a:rPr lang="en-US" sz="2800" dirty="0" smtClean="0"/>
              <a:t>years), the current economic </a:t>
            </a:r>
            <a:r>
              <a:rPr lang="en-US" sz="2800" dirty="0"/>
              <a:t>model </a:t>
            </a:r>
            <a:r>
              <a:rPr lang="en-US" sz="2800" dirty="0" smtClean="0"/>
              <a:t>in </a:t>
            </a:r>
            <a:r>
              <a:rPr lang="en-US" sz="2800" dirty="0"/>
              <a:t>the DR fails to adequately create neither the </a:t>
            </a:r>
            <a:r>
              <a:rPr lang="en-US" sz="2800" dirty="0" smtClean="0"/>
              <a:t>quantity nor </a:t>
            </a:r>
            <a:r>
              <a:rPr lang="en-US" sz="2800" dirty="0"/>
              <a:t>the </a:t>
            </a:r>
            <a:r>
              <a:rPr lang="en-US" sz="2800" dirty="0" smtClean="0"/>
              <a:t>quality </a:t>
            </a:r>
            <a:r>
              <a:rPr lang="en-US" sz="2800" dirty="0"/>
              <a:t>of suitable jobs the country </a:t>
            </a:r>
            <a:r>
              <a:rPr lang="en-US" sz="2800" dirty="0" smtClean="0"/>
              <a:t>needs.  </a:t>
            </a:r>
            <a:endParaRPr lang="en-US" sz="2800" dirty="0"/>
          </a:p>
          <a:p>
            <a:r>
              <a:rPr lang="en-US" sz="2800" dirty="0" smtClean="0"/>
              <a:t>Jobless growth</a:t>
            </a:r>
          </a:p>
          <a:p>
            <a:r>
              <a:rPr lang="en-US" sz="2800" dirty="0" smtClean="0"/>
              <a:t>Econometrics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493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</a:t>
            </a:r>
            <a:r>
              <a:rPr lang="en-US" b="1" dirty="0"/>
              <a:t>in </a:t>
            </a:r>
            <a:r>
              <a:rPr lang="en-US" b="1" dirty="0" smtClean="0"/>
              <a:t>Unemployment vs. </a:t>
            </a:r>
            <a:r>
              <a:rPr lang="en-US" b="1" dirty="0"/>
              <a:t>Trade Balance Growth, 1970-2006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0824"/>
            <a:ext cx="8229600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Okun’s equation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077200" cy="4419600"/>
        </p:xfrm>
        <a:graphic>
          <a:graphicData uri="http://schemas.openxmlformats.org/drawingml/2006/table">
            <a:tbl>
              <a:tblPr/>
              <a:tblGrid>
                <a:gridCol w="4038600"/>
                <a:gridCol w="4038600"/>
              </a:tblGrid>
              <a:tr h="126274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 dirty="0">
                          <a:latin typeface="Verdana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0.02**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(0.008)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74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Lagged dependent variable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-0.29**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74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Growth of GDP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-0.42**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 dirty="0">
                          <a:latin typeface="Verdana"/>
                          <a:ea typeface="Times New Roman"/>
                          <a:cs typeface="Times New Roman"/>
                        </a:rPr>
                        <a:t>R²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 dirty="0">
                          <a:latin typeface="Verdana"/>
                          <a:ea typeface="Times New Roman"/>
                          <a:cs typeface="Times New Roman"/>
                        </a:rPr>
                        <a:t>0.41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6019800"/>
            <a:ext cx="68371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4.7% does not change the unemployment </a:t>
            </a:r>
            <a:r>
              <a:rPr lang="en-US" dirty="0" smtClean="0"/>
              <a:t>rate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Other versions: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70042305"/>
              </p:ext>
            </p:extLst>
          </p:nvPr>
        </p:nvGraphicFramePr>
        <p:xfrm>
          <a:off x="1524000" y="1600200"/>
          <a:ext cx="6080760" cy="4267200"/>
        </p:xfrm>
        <a:graphic>
          <a:graphicData uri="http://schemas.openxmlformats.org/drawingml/2006/table">
            <a:tbl>
              <a:tblPr/>
              <a:tblGrid>
                <a:gridCol w="3040380"/>
                <a:gridCol w="3040380"/>
              </a:tblGrid>
              <a:tr h="112118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 dirty="0">
                          <a:latin typeface="Verdana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0.04***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(0.01)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18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 dirty="0">
                          <a:latin typeface="Verdana"/>
                          <a:ea typeface="Times New Roman"/>
                          <a:cs typeface="Times New Roman"/>
                        </a:rPr>
                        <a:t>Lagged dependent variable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-0.317**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(0.11)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18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Output Gap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-0.364***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(0.09)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59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>
                          <a:latin typeface="Verdana"/>
                          <a:ea typeface="Times New Roman"/>
                          <a:cs typeface="Times New Roman"/>
                        </a:rPr>
                        <a:t>R²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000" b="1" dirty="0">
                          <a:latin typeface="Verdana"/>
                          <a:ea typeface="Times New Roman"/>
                          <a:cs typeface="Times New Roman"/>
                        </a:rPr>
                        <a:t>0.46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6608748"/>
              </p:ext>
            </p:extLst>
          </p:nvPr>
        </p:nvGraphicFramePr>
        <p:xfrm>
          <a:off x="-1" y="352089"/>
          <a:ext cx="9144001" cy="6505911"/>
        </p:xfrm>
        <a:graphic>
          <a:graphicData uri="http://schemas.openxmlformats.org/drawingml/2006/table">
            <a:tbl>
              <a:tblPr/>
              <a:tblGrid>
                <a:gridCol w="2513175"/>
                <a:gridCol w="1165719"/>
                <a:gridCol w="1164642"/>
                <a:gridCol w="1164642"/>
                <a:gridCol w="1200130"/>
                <a:gridCol w="1935693"/>
              </a:tblGrid>
              <a:tr h="8244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Constant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(0.005)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-0.001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(0.005)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(0.005)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0.016**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(0.0067)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0.025**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(0.008)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4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Lagged dependent variable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-0.30**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-0.25*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-0.28**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(0.13)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-0.35**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-0.28**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4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Growth of Free-Trade Zones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0.02***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(0.005)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0.02***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(0.0056)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0.02***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(0.006)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0.026***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(0.0053)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0.028***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(0.005)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93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Growth of “Other Services” in period t-1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-0.10*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(0.07)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(0.07)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(0.06)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-0.08^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(0.06)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93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Growth of Hotels, Bar and Restaurants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-0.05*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-0.035*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-0.035*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(0.02)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932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Growth of NFTZ Manufacturing in period t-1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-0.28**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(0.10)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-0.244**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(0.098)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47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Growth of the rest of GDP in period t-1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-0.20**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(0.10)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35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Adjusted R²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0.39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0.35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0.38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0.55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145" marR="47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71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Growth in Conventional Manufacturing and in Employment, 1996-2011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676400"/>
          <a:ext cx="8915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Growth in Free-Trade Zone Manufacturing and Employment, 2001-2011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3716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86800" cy="838200"/>
          </a:xfrm>
        </p:spPr>
        <p:txBody>
          <a:bodyPr>
            <a:noAutofit/>
          </a:bodyPr>
          <a:lstStyle/>
          <a:p>
            <a:r>
              <a:rPr lang="en-US" sz="3600" b="1" dirty="0"/>
              <a:t>Growth in Tourism and Employment, 1997-2011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20574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Growth in Other Services and Employment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809201809"/>
              </p:ext>
            </p:extLst>
          </p:nvPr>
        </p:nvGraphicFramePr>
        <p:xfrm>
          <a:off x="0" y="19050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4114954"/>
              </p:ext>
            </p:extLst>
          </p:nvPr>
        </p:nvGraphicFramePr>
        <p:xfrm>
          <a:off x="457200" y="218955"/>
          <a:ext cx="8305799" cy="6715245"/>
        </p:xfrm>
        <a:graphic>
          <a:graphicData uri="http://schemas.openxmlformats.org/drawingml/2006/table">
            <a:tbl>
              <a:tblPr/>
              <a:tblGrid>
                <a:gridCol w="1956285"/>
                <a:gridCol w="1173986"/>
                <a:gridCol w="2148333"/>
                <a:gridCol w="1171818"/>
                <a:gridCol w="1855377"/>
              </a:tblGrid>
              <a:tr h="2265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1996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52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 dirty="0">
                          <a:latin typeface="Verdana"/>
                          <a:ea typeface="Times New Roman"/>
                          <a:cs typeface="Times New Roman"/>
                        </a:rPr>
                        <a:t>Sector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Contribution to GDP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Contribution to Employment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Contribution to GDP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b="1">
                          <a:latin typeface="Verdana"/>
                          <a:ea typeface="Times New Roman"/>
                          <a:cs typeface="Times New Roman"/>
                        </a:rPr>
                        <a:t>Contribution to Employment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Agriculture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7.6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14.7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10.4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19.9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8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Mining and Quarrying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NFTZ Manufacturing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18.9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7.0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22.1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Free-Trade Zones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6.5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Construction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6.2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5.9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Commerce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9.0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22.0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10.8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19.8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Hotels, Bars and Restaurant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6.1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5.9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2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Transportation and Communications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21.3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7.4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9.0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Utilities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8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Finance and Insurance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2.2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Public Administration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4.9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7.7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Other Services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5.0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25.2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>
                          <a:latin typeface="Verdana"/>
                          <a:ea typeface="Times New Roman"/>
                          <a:cs typeface="Times New Roman"/>
                        </a:rPr>
                        <a:t>8.3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latin typeface="Verdana"/>
                          <a:ea typeface="Times New Roman"/>
                          <a:cs typeface="Times New Roman"/>
                        </a:rPr>
                        <a:t>17.4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1950 DR </a:t>
            </a:r>
            <a:r>
              <a:rPr lang="en-US" dirty="0"/>
              <a:t>had a larger GDP per capita than many of the so-called “Asian Tigers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Similarities: </a:t>
            </a:r>
            <a:r>
              <a:rPr lang="en-US" dirty="0"/>
              <a:t>both were </a:t>
            </a:r>
            <a:r>
              <a:rPr lang="en-US" dirty="0" smtClean="0"/>
              <a:t>open to </a:t>
            </a:r>
            <a:r>
              <a:rPr lang="en-US" dirty="0"/>
              <a:t>foreign investments and </a:t>
            </a:r>
            <a:r>
              <a:rPr lang="en-US" dirty="0" smtClean="0"/>
              <a:t>trade, both </a:t>
            </a:r>
            <a:r>
              <a:rPr lang="en-US" dirty="0"/>
              <a:t>had similar human capital resources in the 1960s (</a:t>
            </a:r>
            <a:r>
              <a:rPr lang="en-US" dirty="0" err="1"/>
              <a:t>Rodrik</a:t>
            </a:r>
            <a:r>
              <a:rPr lang="en-US" dirty="0"/>
              <a:t>, 1995</a:t>
            </a:r>
            <a:r>
              <a:rPr lang="en-US" dirty="0" smtClean="0"/>
              <a:t>),  both </a:t>
            </a:r>
            <a:r>
              <a:rPr lang="en-US" dirty="0"/>
              <a:t>were affected by political turmoil </a:t>
            </a:r>
            <a:r>
              <a:rPr lang="en-US" dirty="0" smtClean="0"/>
              <a:t>in </a:t>
            </a:r>
            <a:r>
              <a:rPr lang="en-US" dirty="0"/>
              <a:t>the last </a:t>
            </a:r>
            <a:r>
              <a:rPr lang="en-US" dirty="0" smtClean="0"/>
              <a:t>century, </a:t>
            </a:r>
            <a:r>
              <a:rPr lang="en-US" dirty="0"/>
              <a:t>and both </a:t>
            </a:r>
            <a:r>
              <a:rPr lang="en-US" dirty="0" smtClean="0"/>
              <a:t>suffered colonialism</a:t>
            </a:r>
          </a:p>
          <a:p>
            <a:r>
              <a:rPr lang="en-US" dirty="0" smtClean="0"/>
              <a:t>What, then, happened?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Agriculture, Commerce and Other Services are sectors that represent a relatively low contribution to GDP, </a:t>
            </a:r>
            <a:r>
              <a:rPr lang="en-US" dirty="0" smtClean="0"/>
              <a:t>but a </a:t>
            </a:r>
            <a:r>
              <a:rPr lang="en-US" dirty="0"/>
              <a:t>very </a:t>
            </a:r>
            <a:r>
              <a:rPr lang="en-US" dirty="0" smtClean="0"/>
              <a:t>high one </a:t>
            </a:r>
            <a:r>
              <a:rPr lang="en-US" dirty="0"/>
              <a:t>to employment.  Those three sectors represented 22% of total </a:t>
            </a:r>
            <a:r>
              <a:rPr lang="en-US" dirty="0" smtClean="0"/>
              <a:t>production, </a:t>
            </a:r>
            <a:r>
              <a:rPr lang="en-US" dirty="0"/>
              <a:t>but provided 62% of </a:t>
            </a:r>
            <a:r>
              <a:rPr lang="en-US" dirty="0" smtClean="0"/>
              <a:t>all employment.  </a:t>
            </a:r>
            <a:endParaRPr lang="en-US" dirty="0"/>
          </a:p>
          <a:p>
            <a:r>
              <a:rPr lang="en-US" dirty="0" smtClean="0"/>
              <a:t>Agriculture </a:t>
            </a:r>
            <a:r>
              <a:rPr lang="en-US" dirty="0"/>
              <a:t>provides more jobs to the Dominican economy than the Mining, Free-Trade Zones and Hotels sectors combined.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et </a:t>
            </a:r>
            <a:r>
              <a:rPr lang="en-US" dirty="0"/>
              <a:t>importer of </a:t>
            </a:r>
            <a:r>
              <a:rPr lang="en-US" dirty="0" smtClean="0"/>
              <a:t>food.</a:t>
            </a:r>
          </a:p>
          <a:p>
            <a:r>
              <a:rPr lang="en-US" dirty="0"/>
              <a:t>U</a:t>
            </a:r>
            <a:r>
              <a:rPr lang="en-US" dirty="0" smtClean="0"/>
              <a:t>nfair </a:t>
            </a:r>
            <a:r>
              <a:rPr lang="en-US" dirty="0"/>
              <a:t>competition </a:t>
            </a:r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US </a:t>
            </a:r>
            <a:r>
              <a:rPr lang="en-US" dirty="0"/>
              <a:t>and </a:t>
            </a:r>
            <a:r>
              <a:rPr lang="en-US" dirty="0" smtClean="0"/>
              <a:t>unsophisticated technology: tractors </a:t>
            </a:r>
            <a:r>
              <a:rPr lang="en-US" dirty="0"/>
              <a:t>used per 100 square kilometers of arable </a:t>
            </a:r>
            <a:r>
              <a:rPr lang="en-US" dirty="0" smtClean="0"/>
              <a:t>land, DR was </a:t>
            </a:r>
            <a:r>
              <a:rPr lang="en-US" dirty="0"/>
              <a:t>in 67</a:t>
            </a:r>
            <a:r>
              <a:rPr lang="en-US" baseline="30000" dirty="0"/>
              <a:t>th</a:t>
            </a:r>
            <a:r>
              <a:rPr lang="en-US" dirty="0"/>
              <a:t> place among 78 </a:t>
            </a:r>
            <a:r>
              <a:rPr lang="en-US" dirty="0" smtClean="0"/>
              <a:t>countries in 2010.  </a:t>
            </a:r>
            <a:r>
              <a:rPr lang="en-US" dirty="0"/>
              <a:t>DR has proportionally fewer tractors than countries such </a:t>
            </a:r>
            <a:r>
              <a:rPr lang="en-US" dirty="0" smtClean="0"/>
              <a:t>as Kenya </a:t>
            </a:r>
            <a:r>
              <a:rPr lang="en-US" dirty="0"/>
              <a:t>or Djibouti, </a:t>
            </a:r>
            <a:r>
              <a:rPr lang="en-US" dirty="0" smtClean="0"/>
              <a:t>while </a:t>
            </a:r>
            <a:r>
              <a:rPr lang="en-US" dirty="0"/>
              <a:t>Dominican GDP is more than double Kenya’s and 48 times more </a:t>
            </a:r>
            <a:r>
              <a:rPr lang="en-US" dirty="0" smtClean="0"/>
              <a:t>than Djibouti’s.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Could reduce incidence </a:t>
            </a:r>
            <a:r>
              <a:rPr lang="en-US" dirty="0"/>
              <a:t>of low calorie </a:t>
            </a:r>
            <a:r>
              <a:rPr lang="en-US" dirty="0" smtClean="0"/>
              <a:t>consumption, of which </a:t>
            </a:r>
            <a:r>
              <a:rPr lang="en-US" dirty="0"/>
              <a:t>the DR </a:t>
            </a:r>
            <a:r>
              <a:rPr lang="en-US" dirty="0" smtClean="0"/>
              <a:t>has </a:t>
            </a:r>
            <a:r>
              <a:rPr lang="en-US" dirty="0"/>
              <a:t>one of the highest rates in the </a:t>
            </a:r>
            <a:r>
              <a:rPr lang="en-US" dirty="0" smtClean="0"/>
              <a:t>Americas.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Conclusions 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</p:spPr>
        <p:txBody>
          <a:bodyPr>
            <a:noAutofit/>
          </a:bodyPr>
          <a:lstStyle/>
          <a:p>
            <a:r>
              <a:rPr lang="en-US" sz="3600" dirty="0"/>
              <a:t>Foreign capital should complement</a:t>
            </a:r>
            <a:r>
              <a:rPr lang="en-US" sz="3600" dirty="0" smtClean="0"/>
              <a:t>, </a:t>
            </a:r>
            <a:r>
              <a:rPr lang="en-US" sz="3600" dirty="0"/>
              <a:t>not substitute, domestic capital. </a:t>
            </a:r>
            <a:endParaRPr lang="en-US" sz="3600" dirty="0" smtClean="0"/>
          </a:p>
          <a:p>
            <a:r>
              <a:rPr lang="en-US" sz="3600" dirty="0"/>
              <a:t>GDP </a:t>
            </a:r>
            <a:r>
              <a:rPr lang="en-US" sz="3600" dirty="0" smtClean="0"/>
              <a:t>growth that </a:t>
            </a:r>
            <a:r>
              <a:rPr lang="en-US" sz="3600" dirty="0"/>
              <a:t>does not </a:t>
            </a:r>
            <a:r>
              <a:rPr lang="en-US" sz="3600" dirty="0" smtClean="0"/>
              <a:t>decrease the </a:t>
            </a:r>
            <a:r>
              <a:rPr lang="en-US" sz="3600" dirty="0"/>
              <a:t>high structural unemployment nor increase the average real </a:t>
            </a:r>
            <a:r>
              <a:rPr lang="en-US" sz="3600" dirty="0" smtClean="0"/>
              <a:t>wage cannot bring high development.</a:t>
            </a:r>
          </a:p>
          <a:p>
            <a:r>
              <a:rPr lang="en-US" sz="3600" dirty="0" smtClean="0"/>
              <a:t>Target should be decent job creation to reduce poverty and inequality.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Not state-led growth, but state-led development.  Impulse to local firms.</a:t>
            </a:r>
          </a:p>
          <a:p>
            <a:r>
              <a:rPr lang="en-US" dirty="0" smtClean="0"/>
              <a:t>Funds for that program? </a:t>
            </a:r>
          </a:p>
          <a:p>
            <a:pPr marL="0" indent="0">
              <a:buNone/>
            </a:pPr>
            <a:r>
              <a:rPr lang="en-US" dirty="0" smtClean="0"/>
              <a:t>Tax gambling  (only 0.25% of revenues),  luxury housing and heritages (less than 1%), capital gains (only US $2,700!), tourism (2.5% of revenues) conditional on time money circulates to create money market, and mining (only 0.5%).</a:t>
            </a:r>
            <a:endParaRPr lang="en-US" dirty="0"/>
          </a:p>
          <a:p>
            <a:r>
              <a:rPr lang="en-US" dirty="0" smtClean="0"/>
              <a:t>Even Buffett does </a:t>
            </a:r>
            <a:r>
              <a:rPr lang="en-US" dirty="0"/>
              <a:t>not support a policy of low taxes on capital </a:t>
            </a:r>
            <a:r>
              <a:rPr lang="en-US" dirty="0" smtClean="0"/>
              <a:t>gains.</a:t>
            </a:r>
          </a:p>
          <a:p>
            <a:r>
              <a:rPr lang="en-US" dirty="0" smtClean="0"/>
              <a:t>Pay higher salaries to tax collectors to reduce evasion.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Agriculture: remove intermediaries from value chain, increase high value-added niches and lower interest rates for agricultural technology. </a:t>
            </a:r>
          </a:p>
          <a:p>
            <a:r>
              <a:rPr lang="en-US" dirty="0" smtClean="0"/>
              <a:t>Increase data availability.</a:t>
            </a:r>
          </a:p>
          <a:p>
            <a:r>
              <a:rPr lang="en-US" dirty="0" smtClean="0"/>
              <a:t>Manage competition.</a:t>
            </a:r>
          </a:p>
          <a:p>
            <a:r>
              <a:rPr lang="en-US" dirty="0" smtClean="0"/>
              <a:t>Increase communication with local firms. Require exports achievements. Provide marketing assistance.</a:t>
            </a:r>
          </a:p>
          <a:p>
            <a:r>
              <a:rPr lang="en-US" dirty="0" smtClean="0"/>
              <a:t>Require horizontal linkages to FDI.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92763"/>
          </a:xfrm>
        </p:spPr>
        <p:txBody>
          <a:bodyPr/>
          <a:lstStyle/>
          <a:p>
            <a:r>
              <a:rPr lang="en-US" dirty="0" smtClean="0"/>
              <a:t>Increase minimum wage periodically with productivity gains.</a:t>
            </a:r>
          </a:p>
          <a:p>
            <a:r>
              <a:rPr lang="en-US" dirty="0" smtClean="0"/>
              <a:t>Look for South-South trade agreements.</a:t>
            </a:r>
          </a:p>
          <a:p>
            <a:r>
              <a:rPr lang="en-US" dirty="0" smtClean="0"/>
              <a:t>Free Trade Zones: demand concatenation and improved working conditions.</a:t>
            </a:r>
          </a:p>
          <a:p>
            <a:r>
              <a:rPr lang="en-US" dirty="0" smtClean="0"/>
              <a:t>Educate about technological options for transferring remittances.</a:t>
            </a:r>
          </a:p>
          <a:p>
            <a:r>
              <a:rPr lang="en-US" dirty="0" smtClean="0"/>
              <a:t>Cooperatives.</a:t>
            </a:r>
          </a:p>
          <a:p>
            <a:r>
              <a:rPr lang="en-US" dirty="0" smtClean="0"/>
              <a:t>Affirmative </a:t>
            </a:r>
            <a:r>
              <a:rPr lang="en-US" smtClean="0"/>
              <a:t>action laws.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Figure 1. GDP per capita Dominican Republic and South Korea, 1950-08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668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Differences: </a:t>
            </a:r>
          </a:p>
          <a:p>
            <a:pPr>
              <a:buNone/>
            </a:pPr>
            <a:r>
              <a:rPr lang="en-US" dirty="0" smtClean="0"/>
              <a:t>-Korea focused on building local capacity; DR on attracting foreign capital (Free Trade Zones established in 1969). </a:t>
            </a:r>
          </a:p>
          <a:p>
            <a:pPr>
              <a:buNone/>
            </a:pPr>
            <a:r>
              <a:rPr lang="en-US" dirty="0" smtClean="0"/>
              <a:t>-Import Substitution in Korea required export attainment, DR local markets. </a:t>
            </a:r>
            <a:endParaRPr lang="en-US" dirty="0"/>
          </a:p>
          <a:p>
            <a:pPr>
              <a:buNone/>
            </a:pPr>
            <a:r>
              <a:rPr lang="en-US" dirty="0" smtClean="0"/>
              <a:t>- DR focused </a:t>
            </a:r>
            <a:r>
              <a:rPr lang="en-US" dirty="0"/>
              <a:t>on low </a:t>
            </a:r>
            <a:r>
              <a:rPr lang="en-US" dirty="0" smtClean="0"/>
              <a:t>value-added products, Korea in high value-added products.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Recent Issues:</a:t>
            </a:r>
            <a:br>
              <a:rPr lang="en-US" b="1" dirty="0" smtClean="0"/>
            </a:br>
            <a:r>
              <a:rPr lang="en-US" b="1" dirty="0" smtClean="0"/>
              <a:t>Impact </a:t>
            </a:r>
            <a:r>
              <a:rPr lang="en-US" b="1" dirty="0"/>
              <a:t>of International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err="1" smtClean="0"/>
              <a:t>Ricardian</a:t>
            </a:r>
            <a:r>
              <a:rPr lang="en-US" sz="3500" dirty="0" smtClean="0"/>
              <a:t> theory assumes: </a:t>
            </a:r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perfect competition </a:t>
            </a:r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real wages = productivity </a:t>
            </a:r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employment neutrality </a:t>
            </a:r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factors are homogeneous </a:t>
            </a:r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trade balanced and countries have their own productive capacity.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4100" i="1" dirty="0" smtClean="0"/>
              <a:t>None of these applies to DR.</a:t>
            </a:r>
            <a:endParaRPr lang="en-US" sz="4100" i="1" dirty="0"/>
          </a:p>
        </p:txBody>
      </p:sp>
      <p:sp>
        <p:nvSpPr>
          <p:cNvPr id="4" name="Right Arrow 3"/>
          <p:cNvSpPr/>
          <p:nvPr/>
        </p:nvSpPr>
        <p:spPr>
          <a:xfrm>
            <a:off x="1143000" y="5638800"/>
            <a:ext cx="1447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Simple Representation of Trade with Economies of Scale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11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China has benefit from trade, but not is not “free”.</a:t>
            </a:r>
          </a:p>
          <a:p>
            <a:r>
              <a:rPr lang="en-US" sz="2800" dirty="0" smtClean="0"/>
              <a:t>Lower Prices from DR-CAFTA?  </a:t>
            </a:r>
          </a:p>
          <a:p>
            <a:pPr lvl="1"/>
            <a:r>
              <a:rPr lang="en-US" sz="2800" dirty="0" smtClean="0"/>
              <a:t>Prices </a:t>
            </a:r>
            <a:r>
              <a:rPr lang="en-US" sz="2800" dirty="0"/>
              <a:t>in the Food, Beverages and Tobacco sector increased by 23% from 2006-2010, </a:t>
            </a:r>
            <a:r>
              <a:rPr lang="en-US" sz="2800" dirty="0" smtClean="0"/>
              <a:t>and by 16% in 1996-2000 </a:t>
            </a:r>
          </a:p>
          <a:p>
            <a:pPr lvl="1"/>
            <a:r>
              <a:rPr lang="en-US" sz="2800" dirty="0" smtClean="0"/>
              <a:t>Footwear </a:t>
            </a:r>
            <a:r>
              <a:rPr lang="en-US" sz="2800" dirty="0"/>
              <a:t>and Apparel </a:t>
            </a:r>
            <a:r>
              <a:rPr lang="en-US" sz="2800" dirty="0" smtClean="0"/>
              <a:t>prices increased </a:t>
            </a:r>
            <a:r>
              <a:rPr lang="en-US" sz="2800" dirty="0"/>
              <a:t>22% after free trade, compared to 8% in </a:t>
            </a:r>
            <a:r>
              <a:rPr lang="en-US" sz="2800" dirty="0" smtClean="0"/>
              <a:t>1996-2000 </a:t>
            </a:r>
          </a:p>
          <a:p>
            <a:pPr lvl="1"/>
            <a:r>
              <a:rPr lang="en-US" sz="2800" dirty="0" smtClean="0"/>
              <a:t>Furniture </a:t>
            </a:r>
            <a:r>
              <a:rPr lang="en-US" sz="2800" dirty="0"/>
              <a:t>and Accessories prices increased by 14% in the later period vis-à-vis 19% in the previous 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Exports </a:t>
            </a:r>
            <a:r>
              <a:rPr lang="en-US" sz="3200" dirty="0"/>
              <a:t>headed to the US (about 68% in 2006</a:t>
            </a:r>
            <a:r>
              <a:rPr lang="en-US" sz="3200" dirty="0" smtClean="0"/>
              <a:t>)?  But not from Dominican firms. </a:t>
            </a:r>
          </a:p>
          <a:p>
            <a:r>
              <a:rPr lang="en-US" sz="3200" dirty="0" smtClean="0"/>
              <a:t>Major exports: Cigars, </a:t>
            </a:r>
            <a:r>
              <a:rPr lang="en-US" sz="3200" dirty="0"/>
              <a:t>ferronickel, underwear and </a:t>
            </a:r>
            <a:r>
              <a:rPr lang="en-US" sz="3200" dirty="0" smtClean="0"/>
              <a:t>sugarcane.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720</TotalTime>
  <Words>1721</Words>
  <Application>Microsoft Office PowerPoint</Application>
  <PresentationFormat>On-screen Show (4:3)</PresentationFormat>
  <Paragraphs>282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Flow</vt:lpstr>
      <vt:lpstr>                 Local Capacity Development:           José Caraballo, PhD 2012 GFDD Fellow </vt:lpstr>
      <vt:lpstr>Background</vt:lpstr>
      <vt:lpstr>Introduction</vt:lpstr>
      <vt:lpstr>Figure 1. GDP per capita Dominican Republic and South Korea, 1950-08 </vt:lpstr>
      <vt:lpstr>Slide 5</vt:lpstr>
      <vt:lpstr>Recent Issues: Impact of International Trade</vt:lpstr>
      <vt:lpstr>Simple Representation of Trade with Economies of Scale </vt:lpstr>
      <vt:lpstr>Slide 8</vt:lpstr>
      <vt:lpstr>Further Arguments</vt:lpstr>
      <vt:lpstr>Slide 10</vt:lpstr>
      <vt:lpstr>Slide 11</vt:lpstr>
      <vt:lpstr>Haiti</vt:lpstr>
      <vt:lpstr>Employment by Company Size,  2000-12</vt:lpstr>
      <vt:lpstr>Labor Market</vt:lpstr>
      <vt:lpstr>Slide 15</vt:lpstr>
      <vt:lpstr>Problems with Neoclassical Model</vt:lpstr>
      <vt:lpstr>Can we blame migrants?</vt:lpstr>
      <vt:lpstr>Other Labor Market Challenges</vt:lpstr>
      <vt:lpstr>Gap Between Informal and Formal Employment, 2000-2011 </vt:lpstr>
      <vt:lpstr>Slide 20</vt:lpstr>
      <vt:lpstr>Changes in Unemployment vs. Trade Balance Growth, 1970-2006 </vt:lpstr>
      <vt:lpstr>Okun’s equation</vt:lpstr>
      <vt:lpstr>Other versions:</vt:lpstr>
      <vt:lpstr>Slide 24</vt:lpstr>
      <vt:lpstr>Growth in Conventional Manufacturing and in Employment, 1996-2011</vt:lpstr>
      <vt:lpstr>Growth in Free-Trade Zone Manufacturing and Employment, 2001-2011</vt:lpstr>
      <vt:lpstr>Growth in Tourism and Employment, 1997-2011</vt:lpstr>
      <vt:lpstr>Growth in Other Services and Employment</vt:lpstr>
      <vt:lpstr>Slide 29</vt:lpstr>
      <vt:lpstr>Jobs</vt:lpstr>
      <vt:lpstr>Agriculture</vt:lpstr>
      <vt:lpstr>Conclusions and Recommendations</vt:lpstr>
      <vt:lpstr>Slide 33</vt:lpstr>
      <vt:lpstr>Other Recommendations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Capacity Development:   The Key to Benefiting from Globalization and Reducing Unemployment in the DR  José Caraballo, Ph.D</dc:title>
  <dc:creator>Jose</dc:creator>
  <cp:lastModifiedBy>Jose</cp:lastModifiedBy>
  <cp:revision>28</cp:revision>
  <dcterms:created xsi:type="dcterms:W3CDTF">2013-10-03T23:33:16Z</dcterms:created>
  <dcterms:modified xsi:type="dcterms:W3CDTF">2013-10-17T00:37:10Z</dcterms:modified>
</cp:coreProperties>
</file>