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2"/>
  </p:handoutMasterIdLst>
  <p:sldIdLst>
    <p:sldId id="256" r:id="rId2"/>
    <p:sldId id="283" r:id="rId3"/>
    <p:sldId id="272" r:id="rId4"/>
    <p:sldId id="291" r:id="rId5"/>
    <p:sldId id="273" r:id="rId6"/>
    <p:sldId id="301" r:id="rId7"/>
    <p:sldId id="292" r:id="rId8"/>
    <p:sldId id="297" r:id="rId9"/>
    <p:sldId id="296" r:id="rId10"/>
    <p:sldId id="294" r:id="rId11"/>
    <p:sldId id="298" r:id="rId12"/>
    <p:sldId id="295" r:id="rId13"/>
    <p:sldId id="303" r:id="rId14"/>
    <p:sldId id="304" r:id="rId15"/>
    <p:sldId id="305" r:id="rId16"/>
    <p:sldId id="306" r:id="rId17"/>
    <p:sldId id="309" r:id="rId18"/>
    <p:sldId id="307" r:id="rId19"/>
    <p:sldId id="308" r:id="rId20"/>
    <p:sldId id="29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howGuides="1">
      <p:cViewPr>
        <p:scale>
          <a:sx n="90" d="100"/>
          <a:sy n="90" d="100"/>
        </p:scale>
        <p:origin x="-840" y="21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66" d="100"/>
          <a:sy n="66" d="100"/>
        </p:scale>
        <p:origin x="-2550" y="27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42040B-8B1A-4F8B-AA51-168479026E39}" type="doc">
      <dgm:prSet loTypeId="urn:microsoft.com/office/officeart/2005/8/layout/cycle2" loCatId="cycle" qsTypeId="urn:microsoft.com/office/officeart/2005/8/quickstyle/simple5" qsCatId="simple" csTypeId="urn:microsoft.com/office/officeart/2005/8/colors/accent0_2" csCatId="mainScheme" phldr="1"/>
      <dgm:spPr/>
      <dgm:t>
        <a:bodyPr/>
        <a:lstStyle/>
        <a:p>
          <a:endParaRPr lang="es-DO"/>
        </a:p>
      </dgm:t>
    </dgm:pt>
    <dgm:pt modelId="{89A6F8B8-1241-404C-B3F1-184AF25A2845}">
      <dgm:prSet phldrT="[Texto]" custT="1"/>
      <dgm:spPr/>
      <dgm:t>
        <a:bodyPr/>
        <a:lstStyle/>
        <a:p>
          <a:r>
            <a:rPr lang="en-US" sz="1600" b="1" noProof="0" smtClean="0"/>
            <a:t>1. Relevance of the Topic</a:t>
          </a:r>
          <a:endParaRPr lang="en-US" sz="1600" b="1" noProof="0"/>
        </a:p>
      </dgm:t>
    </dgm:pt>
    <dgm:pt modelId="{017004F6-91DC-4526-974A-BC987A76B05C}" type="parTrans" cxnId="{6C90E153-71B4-420A-A687-ABFC40D7D6FE}">
      <dgm:prSet/>
      <dgm:spPr/>
      <dgm:t>
        <a:bodyPr/>
        <a:lstStyle/>
        <a:p>
          <a:endParaRPr lang="en-US" noProof="0"/>
        </a:p>
      </dgm:t>
    </dgm:pt>
    <dgm:pt modelId="{C630E443-99D7-4B87-816B-BB7BFA4A50BD}" type="sibTrans" cxnId="{6C90E153-71B4-420A-A687-ABFC40D7D6FE}">
      <dgm:prSet/>
      <dgm:spPr/>
      <dgm:t>
        <a:bodyPr/>
        <a:lstStyle/>
        <a:p>
          <a:endParaRPr lang="en-US" noProof="0"/>
        </a:p>
      </dgm:t>
    </dgm:pt>
    <dgm:pt modelId="{911000FB-70DC-4E1E-9995-0D2CB0B9A33E}">
      <dgm:prSet phldrT="[Texto]" custT="1"/>
      <dgm:spPr/>
      <dgm:t>
        <a:bodyPr/>
        <a:lstStyle/>
        <a:p>
          <a:r>
            <a:rPr lang="en-US" sz="1600" b="1" noProof="0" smtClean="0"/>
            <a:t>2. Taxation components in contracts</a:t>
          </a:r>
          <a:endParaRPr lang="en-US" sz="1600" b="1" noProof="0"/>
        </a:p>
      </dgm:t>
    </dgm:pt>
    <dgm:pt modelId="{5F4E383C-B2B9-408F-91DA-1216BD230FD6}" type="parTrans" cxnId="{E6FDDB6C-03BC-4BBE-86D5-FEBF4BB3A518}">
      <dgm:prSet/>
      <dgm:spPr/>
      <dgm:t>
        <a:bodyPr/>
        <a:lstStyle/>
        <a:p>
          <a:endParaRPr lang="en-US" noProof="0"/>
        </a:p>
      </dgm:t>
    </dgm:pt>
    <dgm:pt modelId="{C10EB8C4-7D7B-4854-9E19-09C5D0EABAD5}" type="sibTrans" cxnId="{E6FDDB6C-03BC-4BBE-86D5-FEBF4BB3A518}">
      <dgm:prSet/>
      <dgm:spPr/>
      <dgm:t>
        <a:bodyPr/>
        <a:lstStyle/>
        <a:p>
          <a:endParaRPr lang="en-US" noProof="0"/>
        </a:p>
      </dgm:t>
    </dgm:pt>
    <dgm:pt modelId="{0F0C6B31-DBFD-4061-9FBB-AE2DF971A6EE}">
      <dgm:prSet phldrT="[Texto]" custT="1"/>
      <dgm:spPr/>
      <dgm:t>
        <a:bodyPr/>
        <a:lstStyle/>
        <a:p>
          <a:r>
            <a:rPr lang="en-US" sz="1600" b="1" noProof="0" smtClean="0"/>
            <a:t>3. Notes on Dominican  case</a:t>
          </a:r>
          <a:endParaRPr lang="en-US" sz="1600" b="1" noProof="0"/>
        </a:p>
      </dgm:t>
    </dgm:pt>
    <dgm:pt modelId="{C650355E-CC03-4130-BE6C-7E29C9138B5B}" type="parTrans" cxnId="{6522F178-E796-4C5A-A5A7-1FA56546E735}">
      <dgm:prSet/>
      <dgm:spPr/>
      <dgm:t>
        <a:bodyPr/>
        <a:lstStyle/>
        <a:p>
          <a:endParaRPr lang="en-US" noProof="0"/>
        </a:p>
      </dgm:t>
    </dgm:pt>
    <dgm:pt modelId="{9A1D2C05-9911-43E5-9015-2732BA85B0AA}" type="sibTrans" cxnId="{6522F178-E796-4C5A-A5A7-1FA56546E735}">
      <dgm:prSet/>
      <dgm:spPr/>
      <dgm:t>
        <a:bodyPr/>
        <a:lstStyle/>
        <a:p>
          <a:endParaRPr lang="en-US" noProof="0"/>
        </a:p>
      </dgm:t>
    </dgm:pt>
    <dgm:pt modelId="{A367F89B-7661-42C8-9BB6-4A8624E7B5C7}">
      <dgm:prSet phldrT="[Texto]" custT="1"/>
      <dgm:spPr/>
      <dgm:t>
        <a:bodyPr/>
        <a:lstStyle/>
        <a:p>
          <a:r>
            <a:rPr lang="en-US" sz="1600" b="1" noProof="0" smtClean="0"/>
            <a:t>4. Conclusions </a:t>
          </a:r>
          <a:endParaRPr lang="en-US" sz="1600" b="1" noProof="0"/>
        </a:p>
      </dgm:t>
    </dgm:pt>
    <dgm:pt modelId="{4B2B7D05-E25F-40BB-9A69-68D1EA91ED94}" type="parTrans" cxnId="{FA23CAAD-CD3C-4332-A4F3-4A2917BA6644}">
      <dgm:prSet/>
      <dgm:spPr/>
      <dgm:t>
        <a:bodyPr/>
        <a:lstStyle/>
        <a:p>
          <a:endParaRPr lang="en-US" noProof="0"/>
        </a:p>
      </dgm:t>
    </dgm:pt>
    <dgm:pt modelId="{08C77629-8E07-425B-96E1-85BB61B562FF}" type="sibTrans" cxnId="{FA23CAAD-CD3C-4332-A4F3-4A2917BA6644}">
      <dgm:prSet/>
      <dgm:spPr/>
      <dgm:t>
        <a:bodyPr/>
        <a:lstStyle/>
        <a:p>
          <a:endParaRPr lang="en-US" noProof="0"/>
        </a:p>
      </dgm:t>
    </dgm:pt>
    <dgm:pt modelId="{5A2A3E90-9A1F-4EB6-955A-3A78F40F4A56}" type="pres">
      <dgm:prSet presAssocID="{AF42040B-8B1A-4F8B-AA51-168479026E39}" presName="cycle" presStyleCnt="0">
        <dgm:presLayoutVars>
          <dgm:dir/>
          <dgm:resizeHandles val="exact"/>
        </dgm:presLayoutVars>
      </dgm:prSet>
      <dgm:spPr/>
      <dgm:t>
        <a:bodyPr/>
        <a:lstStyle/>
        <a:p>
          <a:endParaRPr lang="es-DO"/>
        </a:p>
      </dgm:t>
    </dgm:pt>
    <dgm:pt modelId="{8A1F9D61-E26F-4A01-B908-441F0C935623}" type="pres">
      <dgm:prSet presAssocID="{89A6F8B8-1241-404C-B3F1-184AF25A2845}" presName="node" presStyleLbl="node1" presStyleIdx="0" presStyleCnt="4" custScaleX="122349" custScaleY="120166" custRadScaleRad="89900" custRadScaleInc="5829">
        <dgm:presLayoutVars>
          <dgm:bulletEnabled val="1"/>
        </dgm:presLayoutVars>
      </dgm:prSet>
      <dgm:spPr/>
      <dgm:t>
        <a:bodyPr/>
        <a:lstStyle/>
        <a:p>
          <a:endParaRPr lang="es-DO"/>
        </a:p>
      </dgm:t>
    </dgm:pt>
    <dgm:pt modelId="{54C99AD8-3571-4092-851A-486395E1BF93}" type="pres">
      <dgm:prSet presAssocID="{C630E443-99D7-4B87-816B-BB7BFA4A50BD}" presName="sibTrans" presStyleLbl="sibTrans2D1" presStyleIdx="0" presStyleCnt="4"/>
      <dgm:spPr/>
      <dgm:t>
        <a:bodyPr/>
        <a:lstStyle/>
        <a:p>
          <a:endParaRPr lang="es-DO"/>
        </a:p>
      </dgm:t>
    </dgm:pt>
    <dgm:pt modelId="{B10E50D7-D992-42AC-ABE6-5D0B75C96047}" type="pres">
      <dgm:prSet presAssocID="{C630E443-99D7-4B87-816B-BB7BFA4A50BD}" presName="connectorText" presStyleLbl="sibTrans2D1" presStyleIdx="0" presStyleCnt="4"/>
      <dgm:spPr/>
      <dgm:t>
        <a:bodyPr/>
        <a:lstStyle/>
        <a:p>
          <a:endParaRPr lang="es-DO"/>
        </a:p>
      </dgm:t>
    </dgm:pt>
    <dgm:pt modelId="{ABCD6B42-7EDD-45A8-AF33-DDAE99C92FE5}" type="pres">
      <dgm:prSet presAssocID="{911000FB-70DC-4E1E-9995-0D2CB0B9A33E}" presName="node" presStyleLbl="node1" presStyleIdx="1" presStyleCnt="4" custScaleX="122349" custScaleY="120166" custRadScaleRad="143056" custRadScaleInc="-351">
        <dgm:presLayoutVars>
          <dgm:bulletEnabled val="1"/>
        </dgm:presLayoutVars>
      </dgm:prSet>
      <dgm:spPr/>
      <dgm:t>
        <a:bodyPr/>
        <a:lstStyle/>
        <a:p>
          <a:endParaRPr lang="es-DO"/>
        </a:p>
      </dgm:t>
    </dgm:pt>
    <dgm:pt modelId="{22372791-6F4A-491B-B721-5A59A667D4CB}" type="pres">
      <dgm:prSet presAssocID="{C10EB8C4-7D7B-4854-9E19-09C5D0EABAD5}" presName="sibTrans" presStyleLbl="sibTrans2D1" presStyleIdx="1" presStyleCnt="4"/>
      <dgm:spPr/>
      <dgm:t>
        <a:bodyPr/>
        <a:lstStyle/>
        <a:p>
          <a:endParaRPr lang="es-DO"/>
        </a:p>
      </dgm:t>
    </dgm:pt>
    <dgm:pt modelId="{AA062F17-A924-4DDF-909E-BC474E6781AD}" type="pres">
      <dgm:prSet presAssocID="{C10EB8C4-7D7B-4854-9E19-09C5D0EABAD5}" presName="connectorText" presStyleLbl="sibTrans2D1" presStyleIdx="1" presStyleCnt="4"/>
      <dgm:spPr/>
      <dgm:t>
        <a:bodyPr/>
        <a:lstStyle/>
        <a:p>
          <a:endParaRPr lang="es-DO"/>
        </a:p>
      </dgm:t>
    </dgm:pt>
    <dgm:pt modelId="{DBAC21AD-93CB-4AEB-A8F2-2F447FBF3E3E}" type="pres">
      <dgm:prSet presAssocID="{0F0C6B31-DBFD-4061-9FBB-AE2DF971A6EE}" presName="node" presStyleLbl="node1" presStyleIdx="2" presStyleCnt="4" custScaleX="122349" custScaleY="120166" custRadScaleRad="85519" custRadScaleInc="13217">
        <dgm:presLayoutVars>
          <dgm:bulletEnabled val="1"/>
        </dgm:presLayoutVars>
      </dgm:prSet>
      <dgm:spPr/>
      <dgm:t>
        <a:bodyPr/>
        <a:lstStyle/>
        <a:p>
          <a:endParaRPr lang="es-DO"/>
        </a:p>
      </dgm:t>
    </dgm:pt>
    <dgm:pt modelId="{3EAB8C4C-6BF1-4FF5-BA54-46585998F9B9}" type="pres">
      <dgm:prSet presAssocID="{9A1D2C05-9911-43E5-9015-2732BA85B0AA}" presName="sibTrans" presStyleLbl="sibTrans2D1" presStyleIdx="2" presStyleCnt="4"/>
      <dgm:spPr/>
      <dgm:t>
        <a:bodyPr/>
        <a:lstStyle/>
        <a:p>
          <a:endParaRPr lang="es-DO"/>
        </a:p>
      </dgm:t>
    </dgm:pt>
    <dgm:pt modelId="{64808B6F-C361-4FBA-856F-6AAB54361307}" type="pres">
      <dgm:prSet presAssocID="{9A1D2C05-9911-43E5-9015-2732BA85B0AA}" presName="connectorText" presStyleLbl="sibTrans2D1" presStyleIdx="2" presStyleCnt="4"/>
      <dgm:spPr/>
      <dgm:t>
        <a:bodyPr/>
        <a:lstStyle/>
        <a:p>
          <a:endParaRPr lang="es-DO"/>
        </a:p>
      </dgm:t>
    </dgm:pt>
    <dgm:pt modelId="{31F18F58-D691-4C25-99E3-BB5551E61B24}" type="pres">
      <dgm:prSet presAssocID="{A367F89B-7661-42C8-9BB6-4A8624E7B5C7}" presName="node" presStyleLbl="node1" presStyleIdx="3" presStyleCnt="4" custScaleX="122349" custScaleY="120166" custRadScaleRad="133561" custRadScaleInc="375">
        <dgm:presLayoutVars>
          <dgm:bulletEnabled val="1"/>
        </dgm:presLayoutVars>
      </dgm:prSet>
      <dgm:spPr/>
      <dgm:t>
        <a:bodyPr/>
        <a:lstStyle/>
        <a:p>
          <a:endParaRPr lang="es-DO"/>
        </a:p>
      </dgm:t>
    </dgm:pt>
    <dgm:pt modelId="{04D51E27-187F-4239-8A29-DADCF3FA32D8}" type="pres">
      <dgm:prSet presAssocID="{08C77629-8E07-425B-96E1-85BB61B562FF}" presName="sibTrans" presStyleLbl="sibTrans2D1" presStyleIdx="3" presStyleCnt="4"/>
      <dgm:spPr/>
      <dgm:t>
        <a:bodyPr/>
        <a:lstStyle/>
        <a:p>
          <a:endParaRPr lang="es-DO"/>
        </a:p>
      </dgm:t>
    </dgm:pt>
    <dgm:pt modelId="{C36EAB5A-4835-4D07-81C4-17278AD343C5}" type="pres">
      <dgm:prSet presAssocID="{08C77629-8E07-425B-96E1-85BB61B562FF}" presName="connectorText" presStyleLbl="sibTrans2D1" presStyleIdx="3" presStyleCnt="4"/>
      <dgm:spPr/>
      <dgm:t>
        <a:bodyPr/>
        <a:lstStyle/>
        <a:p>
          <a:endParaRPr lang="es-DO"/>
        </a:p>
      </dgm:t>
    </dgm:pt>
  </dgm:ptLst>
  <dgm:cxnLst>
    <dgm:cxn modelId="{E6FDDB6C-03BC-4BBE-86D5-FEBF4BB3A518}" srcId="{AF42040B-8B1A-4F8B-AA51-168479026E39}" destId="{911000FB-70DC-4E1E-9995-0D2CB0B9A33E}" srcOrd="1" destOrd="0" parTransId="{5F4E383C-B2B9-408F-91DA-1216BD230FD6}" sibTransId="{C10EB8C4-7D7B-4854-9E19-09C5D0EABAD5}"/>
    <dgm:cxn modelId="{D45AF5A3-CC6E-4370-8E20-3B9A26680259}" type="presOf" srcId="{911000FB-70DC-4E1E-9995-0D2CB0B9A33E}" destId="{ABCD6B42-7EDD-45A8-AF33-DDAE99C92FE5}" srcOrd="0" destOrd="0" presId="urn:microsoft.com/office/officeart/2005/8/layout/cycle2"/>
    <dgm:cxn modelId="{FA23CAAD-CD3C-4332-A4F3-4A2917BA6644}" srcId="{AF42040B-8B1A-4F8B-AA51-168479026E39}" destId="{A367F89B-7661-42C8-9BB6-4A8624E7B5C7}" srcOrd="3" destOrd="0" parTransId="{4B2B7D05-E25F-40BB-9A69-68D1EA91ED94}" sibTransId="{08C77629-8E07-425B-96E1-85BB61B562FF}"/>
    <dgm:cxn modelId="{D8D400FC-5626-4D71-BFE4-F828BD980148}" type="presOf" srcId="{08C77629-8E07-425B-96E1-85BB61B562FF}" destId="{04D51E27-187F-4239-8A29-DADCF3FA32D8}" srcOrd="0" destOrd="0" presId="urn:microsoft.com/office/officeart/2005/8/layout/cycle2"/>
    <dgm:cxn modelId="{4A521D27-ABC2-4B36-9206-3E552B01994B}" type="presOf" srcId="{C10EB8C4-7D7B-4854-9E19-09C5D0EABAD5}" destId="{22372791-6F4A-491B-B721-5A59A667D4CB}" srcOrd="0" destOrd="0" presId="urn:microsoft.com/office/officeart/2005/8/layout/cycle2"/>
    <dgm:cxn modelId="{D97766C3-CB35-498B-896C-D3B4A7DD352C}" type="presOf" srcId="{89A6F8B8-1241-404C-B3F1-184AF25A2845}" destId="{8A1F9D61-E26F-4A01-B908-441F0C935623}" srcOrd="0" destOrd="0" presId="urn:microsoft.com/office/officeart/2005/8/layout/cycle2"/>
    <dgm:cxn modelId="{7CF046C3-108F-43E4-BBEA-E9BF5F56CF4C}" type="presOf" srcId="{9A1D2C05-9911-43E5-9015-2732BA85B0AA}" destId="{64808B6F-C361-4FBA-856F-6AAB54361307}" srcOrd="1" destOrd="0" presId="urn:microsoft.com/office/officeart/2005/8/layout/cycle2"/>
    <dgm:cxn modelId="{7AB89535-BC92-40CB-8C0B-B98E25483EA2}" type="presOf" srcId="{C630E443-99D7-4B87-816B-BB7BFA4A50BD}" destId="{54C99AD8-3571-4092-851A-486395E1BF93}" srcOrd="0" destOrd="0" presId="urn:microsoft.com/office/officeart/2005/8/layout/cycle2"/>
    <dgm:cxn modelId="{6C90E153-71B4-420A-A687-ABFC40D7D6FE}" srcId="{AF42040B-8B1A-4F8B-AA51-168479026E39}" destId="{89A6F8B8-1241-404C-B3F1-184AF25A2845}" srcOrd="0" destOrd="0" parTransId="{017004F6-91DC-4526-974A-BC987A76B05C}" sibTransId="{C630E443-99D7-4B87-816B-BB7BFA4A50BD}"/>
    <dgm:cxn modelId="{43D31B51-8607-4236-A0A9-9B27B3192027}" type="presOf" srcId="{C630E443-99D7-4B87-816B-BB7BFA4A50BD}" destId="{B10E50D7-D992-42AC-ABE6-5D0B75C96047}" srcOrd="1" destOrd="0" presId="urn:microsoft.com/office/officeart/2005/8/layout/cycle2"/>
    <dgm:cxn modelId="{4D885C20-E80C-4674-A264-40D0BA197584}" type="presOf" srcId="{A367F89B-7661-42C8-9BB6-4A8624E7B5C7}" destId="{31F18F58-D691-4C25-99E3-BB5551E61B24}" srcOrd="0" destOrd="0" presId="urn:microsoft.com/office/officeart/2005/8/layout/cycle2"/>
    <dgm:cxn modelId="{1F5F51EC-6526-4052-B613-16F3052EB7CA}" type="presOf" srcId="{C10EB8C4-7D7B-4854-9E19-09C5D0EABAD5}" destId="{AA062F17-A924-4DDF-909E-BC474E6781AD}" srcOrd="1" destOrd="0" presId="urn:microsoft.com/office/officeart/2005/8/layout/cycle2"/>
    <dgm:cxn modelId="{6837AB01-ABEF-42B4-B325-ABAC17AA443B}" type="presOf" srcId="{AF42040B-8B1A-4F8B-AA51-168479026E39}" destId="{5A2A3E90-9A1F-4EB6-955A-3A78F40F4A56}" srcOrd="0" destOrd="0" presId="urn:microsoft.com/office/officeart/2005/8/layout/cycle2"/>
    <dgm:cxn modelId="{8C29379D-DDF8-4337-9645-CB84F78BD49B}" type="presOf" srcId="{0F0C6B31-DBFD-4061-9FBB-AE2DF971A6EE}" destId="{DBAC21AD-93CB-4AEB-A8F2-2F447FBF3E3E}" srcOrd="0" destOrd="0" presId="urn:microsoft.com/office/officeart/2005/8/layout/cycle2"/>
    <dgm:cxn modelId="{B164B3A6-78B7-4AA5-B05D-E260711385FA}" type="presOf" srcId="{9A1D2C05-9911-43E5-9015-2732BA85B0AA}" destId="{3EAB8C4C-6BF1-4FF5-BA54-46585998F9B9}" srcOrd="0" destOrd="0" presId="urn:microsoft.com/office/officeart/2005/8/layout/cycle2"/>
    <dgm:cxn modelId="{6522F178-E796-4C5A-A5A7-1FA56546E735}" srcId="{AF42040B-8B1A-4F8B-AA51-168479026E39}" destId="{0F0C6B31-DBFD-4061-9FBB-AE2DF971A6EE}" srcOrd="2" destOrd="0" parTransId="{C650355E-CC03-4130-BE6C-7E29C9138B5B}" sibTransId="{9A1D2C05-9911-43E5-9015-2732BA85B0AA}"/>
    <dgm:cxn modelId="{22464908-4A4B-4D81-B876-41C5BB3C2280}" type="presOf" srcId="{08C77629-8E07-425B-96E1-85BB61B562FF}" destId="{C36EAB5A-4835-4D07-81C4-17278AD343C5}" srcOrd="1" destOrd="0" presId="urn:microsoft.com/office/officeart/2005/8/layout/cycle2"/>
    <dgm:cxn modelId="{87BC87AD-8FB9-43B3-AD35-9AD2C4DFFCC0}" type="presParOf" srcId="{5A2A3E90-9A1F-4EB6-955A-3A78F40F4A56}" destId="{8A1F9D61-E26F-4A01-B908-441F0C935623}" srcOrd="0" destOrd="0" presId="urn:microsoft.com/office/officeart/2005/8/layout/cycle2"/>
    <dgm:cxn modelId="{22F7F488-4AB2-4740-9463-AB0EF87C1C58}" type="presParOf" srcId="{5A2A3E90-9A1F-4EB6-955A-3A78F40F4A56}" destId="{54C99AD8-3571-4092-851A-486395E1BF93}" srcOrd="1" destOrd="0" presId="urn:microsoft.com/office/officeart/2005/8/layout/cycle2"/>
    <dgm:cxn modelId="{077F398B-F040-4D6A-900C-95F081608A65}" type="presParOf" srcId="{54C99AD8-3571-4092-851A-486395E1BF93}" destId="{B10E50D7-D992-42AC-ABE6-5D0B75C96047}" srcOrd="0" destOrd="0" presId="urn:microsoft.com/office/officeart/2005/8/layout/cycle2"/>
    <dgm:cxn modelId="{09AE7624-4058-47CF-A6FC-FD92424150F2}" type="presParOf" srcId="{5A2A3E90-9A1F-4EB6-955A-3A78F40F4A56}" destId="{ABCD6B42-7EDD-45A8-AF33-DDAE99C92FE5}" srcOrd="2" destOrd="0" presId="urn:microsoft.com/office/officeart/2005/8/layout/cycle2"/>
    <dgm:cxn modelId="{BF7117CD-6F58-4C87-8B8E-8E8A6E4D839D}" type="presParOf" srcId="{5A2A3E90-9A1F-4EB6-955A-3A78F40F4A56}" destId="{22372791-6F4A-491B-B721-5A59A667D4CB}" srcOrd="3" destOrd="0" presId="urn:microsoft.com/office/officeart/2005/8/layout/cycle2"/>
    <dgm:cxn modelId="{E194B9C9-D4A5-41C1-9189-7E62ACF09676}" type="presParOf" srcId="{22372791-6F4A-491B-B721-5A59A667D4CB}" destId="{AA062F17-A924-4DDF-909E-BC474E6781AD}" srcOrd="0" destOrd="0" presId="urn:microsoft.com/office/officeart/2005/8/layout/cycle2"/>
    <dgm:cxn modelId="{D82DE377-3EF5-41A4-9927-8E3BABA44525}" type="presParOf" srcId="{5A2A3E90-9A1F-4EB6-955A-3A78F40F4A56}" destId="{DBAC21AD-93CB-4AEB-A8F2-2F447FBF3E3E}" srcOrd="4" destOrd="0" presId="urn:microsoft.com/office/officeart/2005/8/layout/cycle2"/>
    <dgm:cxn modelId="{B8E3514C-A352-44D3-A10A-8DC1316E4539}" type="presParOf" srcId="{5A2A3E90-9A1F-4EB6-955A-3A78F40F4A56}" destId="{3EAB8C4C-6BF1-4FF5-BA54-46585998F9B9}" srcOrd="5" destOrd="0" presId="urn:microsoft.com/office/officeart/2005/8/layout/cycle2"/>
    <dgm:cxn modelId="{76F4D616-944F-4232-866C-F92123F39947}" type="presParOf" srcId="{3EAB8C4C-6BF1-4FF5-BA54-46585998F9B9}" destId="{64808B6F-C361-4FBA-856F-6AAB54361307}" srcOrd="0" destOrd="0" presId="urn:microsoft.com/office/officeart/2005/8/layout/cycle2"/>
    <dgm:cxn modelId="{F9971611-CEE1-445E-ACC7-D04DB991CE08}" type="presParOf" srcId="{5A2A3E90-9A1F-4EB6-955A-3A78F40F4A56}" destId="{31F18F58-D691-4C25-99E3-BB5551E61B24}" srcOrd="6" destOrd="0" presId="urn:microsoft.com/office/officeart/2005/8/layout/cycle2"/>
    <dgm:cxn modelId="{491B02E5-BFB7-4B18-B261-ACC014845CE3}" type="presParOf" srcId="{5A2A3E90-9A1F-4EB6-955A-3A78F40F4A56}" destId="{04D51E27-187F-4239-8A29-DADCF3FA32D8}" srcOrd="7" destOrd="0" presId="urn:microsoft.com/office/officeart/2005/8/layout/cycle2"/>
    <dgm:cxn modelId="{D82AB326-FFB4-4627-9AA6-15D4EA18D560}" type="presParOf" srcId="{04D51E27-187F-4239-8A29-DADCF3FA32D8}" destId="{C36EAB5A-4835-4D07-81C4-17278AD343C5}"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5E6A5C-06F6-42C7-AD3A-EDCE6482F99E}" type="doc">
      <dgm:prSet loTypeId="urn:microsoft.com/office/officeart/2009/layout/ReverseList" loCatId="relationship" qsTypeId="urn:microsoft.com/office/officeart/2005/8/quickstyle/simple5" qsCatId="simple" csTypeId="urn:microsoft.com/office/officeart/2005/8/colors/accent1_3" csCatId="accent1" phldr="1"/>
      <dgm:spPr/>
      <dgm:t>
        <a:bodyPr/>
        <a:lstStyle/>
        <a:p>
          <a:endParaRPr lang="es-DO"/>
        </a:p>
      </dgm:t>
    </dgm:pt>
    <dgm:pt modelId="{C0169E55-561F-4493-B894-505FA8C4DE59}">
      <dgm:prSet phldrT="[Texto]" custT="1"/>
      <dgm:spPr/>
      <dgm:t>
        <a:bodyPr/>
        <a:lstStyle/>
        <a:p>
          <a:endParaRPr lang="es-DO" sz="2400" b="1" dirty="0" smtClean="0">
            <a:effectLst>
              <a:outerShdw blurRad="38100" dist="38100" dir="2700000" algn="tl">
                <a:srgbClr val="000000">
                  <a:alpha val="43137"/>
                </a:srgbClr>
              </a:outerShdw>
            </a:effectLst>
          </a:endParaRPr>
        </a:p>
        <a:p>
          <a:r>
            <a:rPr lang="es-DO" sz="2400" b="1" dirty="0" smtClean="0">
              <a:effectLst>
                <a:outerShdw blurRad="38100" dist="38100" dir="2700000" algn="tl">
                  <a:srgbClr val="000000">
                    <a:alpha val="43137"/>
                  </a:srgbClr>
                </a:outerShdw>
              </a:effectLst>
            </a:rPr>
            <a:t>TRIBUTES</a:t>
          </a:r>
          <a:endParaRPr lang="es-DO" sz="2400" b="1" dirty="0">
            <a:effectLst>
              <a:outerShdw blurRad="38100" dist="38100" dir="2700000" algn="tl">
                <a:srgbClr val="000000">
                  <a:alpha val="43137"/>
                </a:srgbClr>
              </a:outerShdw>
            </a:effectLst>
          </a:endParaRPr>
        </a:p>
      </dgm:t>
    </dgm:pt>
    <dgm:pt modelId="{62D79C22-04BD-462B-B5B6-B17E04D3BEE0}" type="parTrans" cxnId="{D5862676-524E-416C-A7F0-C3D49825525F}">
      <dgm:prSet/>
      <dgm:spPr/>
      <dgm:t>
        <a:bodyPr/>
        <a:lstStyle/>
        <a:p>
          <a:endParaRPr lang="es-DO"/>
        </a:p>
      </dgm:t>
    </dgm:pt>
    <dgm:pt modelId="{D5865662-8847-452F-9550-F68966368140}" type="sibTrans" cxnId="{D5862676-524E-416C-A7F0-C3D49825525F}">
      <dgm:prSet/>
      <dgm:spPr/>
      <dgm:t>
        <a:bodyPr/>
        <a:lstStyle/>
        <a:p>
          <a:endParaRPr lang="es-DO"/>
        </a:p>
      </dgm:t>
    </dgm:pt>
    <dgm:pt modelId="{CC4F83DE-8045-4889-82C3-B5424C08A22E}">
      <dgm:prSet phldrT="[Texto]"/>
      <dgm:spPr/>
      <dgm:t>
        <a:bodyPr/>
        <a:lstStyle/>
        <a:p>
          <a:pPr algn="ctr"/>
          <a:r>
            <a:rPr lang="es-DO" b="1" dirty="0" smtClean="0">
              <a:effectLst>
                <a:outerShdw blurRad="38100" dist="38100" dir="2700000" algn="tl">
                  <a:srgbClr val="000000">
                    <a:alpha val="43137"/>
                  </a:srgbClr>
                </a:outerShdw>
              </a:effectLst>
            </a:rPr>
            <a:t>CONTROL PROCEDURES</a:t>
          </a:r>
        </a:p>
        <a:p>
          <a:pPr algn="ctr"/>
          <a:r>
            <a:rPr lang="es-DO" b="1" dirty="0" smtClean="0">
              <a:effectLst>
                <a:outerShdw blurRad="38100" dist="38100" dir="2700000" algn="tl">
                  <a:srgbClr val="000000">
                    <a:alpha val="43137"/>
                  </a:srgbClr>
                </a:outerShdw>
              </a:effectLst>
            </a:rPr>
            <a:t>AND</a:t>
          </a:r>
        </a:p>
        <a:p>
          <a:pPr algn="ctr"/>
          <a:r>
            <a:rPr lang="es-DO" b="1" dirty="0" smtClean="0">
              <a:effectLst>
                <a:outerShdw blurRad="38100" dist="38100" dir="2700000" algn="tl">
                  <a:srgbClr val="000000">
                    <a:alpha val="43137"/>
                  </a:srgbClr>
                </a:outerShdw>
              </a:effectLst>
            </a:rPr>
            <a:t>POWER OF TAXATION AUTHORITY</a:t>
          </a:r>
          <a:endParaRPr lang="es-DO" dirty="0"/>
        </a:p>
      </dgm:t>
    </dgm:pt>
    <dgm:pt modelId="{D51763B2-0618-49BD-BDCC-BDA0D3733D1C}" type="parTrans" cxnId="{63158251-2CD9-40C4-9A97-8242D9D893FD}">
      <dgm:prSet/>
      <dgm:spPr/>
      <dgm:t>
        <a:bodyPr/>
        <a:lstStyle/>
        <a:p>
          <a:endParaRPr lang="es-DO"/>
        </a:p>
      </dgm:t>
    </dgm:pt>
    <dgm:pt modelId="{F280E3FF-7B82-4315-BC7A-1924B78BCA6F}" type="sibTrans" cxnId="{63158251-2CD9-40C4-9A97-8242D9D893FD}">
      <dgm:prSet/>
      <dgm:spPr/>
      <dgm:t>
        <a:bodyPr/>
        <a:lstStyle/>
        <a:p>
          <a:endParaRPr lang="es-DO"/>
        </a:p>
      </dgm:t>
    </dgm:pt>
    <dgm:pt modelId="{75265347-2E69-44D5-80DB-318D953F3766}" type="pres">
      <dgm:prSet presAssocID="{1C5E6A5C-06F6-42C7-AD3A-EDCE6482F99E}" presName="Name0" presStyleCnt="0">
        <dgm:presLayoutVars>
          <dgm:chMax val="2"/>
          <dgm:chPref val="2"/>
          <dgm:animLvl val="lvl"/>
        </dgm:presLayoutVars>
      </dgm:prSet>
      <dgm:spPr/>
      <dgm:t>
        <a:bodyPr/>
        <a:lstStyle/>
        <a:p>
          <a:endParaRPr lang="es-DO"/>
        </a:p>
      </dgm:t>
    </dgm:pt>
    <dgm:pt modelId="{C7B06556-FE8F-483F-8244-D69453ADC8C7}" type="pres">
      <dgm:prSet presAssocID="{1C5E6A5C-06F6-42C7-AD3A-EDCE6482F99E}" presName="LeftText" presStyleLbl="revTx" presStyleIdx="0" presStyleCnt="0">
        <dgm:presLayoutVars>
          <dgm:bulletEnabled val="1"/>
        </dgm:presLayoutVars>
      </dgm:prSet>
      <dgm:spPr/>
      <dgm:t>
        <a:bodyPr/>
        <a:lstStyle/>
        <a:p>
          <a:endParaRPr lang="es-DO"/>
        </a:p>
      </dgm:t>
    </dgm:pt>
    <dgm:pt modelId="{609CF89B-E8F7-4E1A-A980-E2FD34A9EE9F}" type="pres">
      <dgm:prSet presAssocID="{1C5E6A5C-06F6-42C7-AD3A-EDCE6482F99E}" presName="LeftNode" presStyleLbl="bgImgPlace1" presStyleIdx="0" presStyleCnt="2">
        <dgm:presLayoutVars>
          <dgm:chMax val="2"/>
          <dgm:chPref val="2"/>
        </dgm:presLayoutVars>
      </dgm:prSet>
      <dgm:spPr/>
      <dgm:t>
        <a:bodyPr/>
        <a:lstStyle/>
        <a:p>
          <a:endParaRPr lang="es-DO"/>
        </a:p>
      </dgm:t>
    </dgm:pt>
    <dgm:pt modelId="{1B167AAF-DF20-4CE8-8990-05C8CE87DEE0}" type="pres">
      <dgm:prSet presAssocID="{1C5E6A5C-06F6-42C7-AD3A-EDCE6482F99E}" presName="RightText" presStyleLbl="revTx" presStyleIdx="0" presStyleCnt="0">
        <dgm:presLayoutVars>
          <dgm:bulletEnabled val="1"/>
        </dgm:presLayoutVars>
      </dgm:prSet>
      <dgm:spPr/>
      <dgm:t>
        <a:bodyPr/>
        <a:lstStyle/>
        <a:p>
          <a:endParaRPr lang="es-DO"/>
        </a:p>
      </dgm:t>
    </dgm:pt>
    <dgm:pt modelId="{84C29504-5416-4C7B-B06C-777F0184546F}" type="pres">
      <dgm:prSet presAssocID="{1C5E6A5C-06F6-42C7-AD3A-EDCE6482F99E}" presName="RightNode" presStyleLbl="bgImgPlace1" presStyleIdx="1" presStyleCnt="2">
        <dgm:presLayoutVars>
          <dgm:chMax val="0"/>
          <dgm:chPref val="0"/>
        </dgm:presLayoutVars>
      </dgm:prSet>
      <dgm:spPr/>
      <dgm:t>
        <a:bodyPr/>
        <a:lstStyle/>
        <a:p>
          <a:endParaRPr lang="es-DO"/>
        </a:p>
      </dgm:t>
    </dgm:pt>
    <dgm:pt modelId="{8FC74D61-904D-4E3F-B982-88D575D6D185}" type="pres">
      <dgm:prSet presAssocID="{1C5E6A5C-06F6-42C7-AD3A-EDCE6482F99E}" presName="TopArrow" presStyleLbl="node1" presStyleIdx="0" presStyleCnt="2"/>
      <dgm:spPr/>
    </dgm:pt>
    <dgm:pt modelId="{78AD7B8E-522B-44A9-A5EB-2BCC0AFDFCCD}" type="pres">
      <dgm:prSet presAssocID="{1C5E6A5C-06F6-42C7-AD3A-EDCE6482F99E}" presName="BottomArrow" presStyleLbl="node1" presStyleIdx="1" presStyleCnt="2"/>
      <dgm:spPr/>
    </dgm:pt>
  </dgm:ptLst>
  <dgm:cxnLst>
    <dgm:cxn modelId="{51C0DE73-3955-4756-89FF-06088BD91095}" type="presOf" srcId="{C0169E55-561F-4493-B894-505FA8C4DE59}" destId="{609CF89B-E8F7-4E1A-A980-E2FD34A9EE9F}" srcOrd="1" destOrd="0" presId="urn:microsoft.com/office/officeart/2009/layout/ReverseList"/>
    <dgm:cxn modelId="{3E6AA76F-A424-4CD0-B755-7BA64AC5D061}" type="presOf" srcId="{CC4F83DE-8045-4889-82C3-B5424C08A22E}" destId="{84C29504-5416-4C7B-B06C-777F0184546F}" srcOrd="1" destOrd="0" presId="urn:microsoft.com/office/officeart/2009/layout/ReverseList"/>
    <dgm:cxn modelId="{C0C54854-EB0D-41B9-9724-AF36A9CD4641}" type="presOf" srcId="{CC4F83DE-8045-4889-82C3-B5424C08A22E}" destId="{1B167AAF-DF20-4CE8-8990-05C8CE87DEE0}" srcOrd="0" destOrd="0" presId="urn:microsoft.com/office/officeart/2009/layout/ReverseList"/>
    <dgm:cxn modelId="{63158251-2CD9-40C4-9A97-8242D9D893FD}" srcId="{1C5E6A5C-06F6-42C7-AD3A-EDCE6482F99E}" destId="{CC4F83DE-8045-4889-82C3-B5424C08A22E}" srcOrd="1" destOrd="0" parTransId="{D51763B2-0618-49BD-BDCC-BDA0D3733D1C}" sibTransId="{F280E3FF-7B82-4315-BC7A-1924B78BCA6F}"/>
    <dgm:cxn modelId="{E68F348E-CAFE-4721-B7BD-02DB70E9D821}" type="presOf" srcId="{1C5E6A5C-06F6-42C7-AD3A-EDCE6482F99E}" destId="{75265347-2E69-44D5-80DB-318D953F3766}" srcOrd="0" destOrd="0" presId="urn:microsoft.com/office/officeart/2009/layout/ReverseList"/>
    <dgm:cxn modelId="{D5862676-524E-416C-A7F0-C3D49825525F}" srcId="{1C5E6A5C-06F6-42C7-AD3A-EDCE6482F99E}" destId="{C0169E55-561F-4493-B894-505FA8C4DE59}" srcOrd="0" destOrd="0" parTransId="{62D79C22-04BD-462B-B5B6-B17E04D3BEE0}" sibTransId="{D5865662-8847-452F-9550-F68966368140}"/>
    <dgm:cxn modelId="{DF41DD23-F47D-40E3-BB26-379EAB69C0D3}" type="presOf" srcId="{C0169E55-561F-4493-B894-505FA8C4DE59}" destId="{C7B06556-FE8F-483F-8244-D69453ADC8C7}" srcOrd="0" destOrd="0" presId="urn:microsoft.com/office/officeart/2009/layout/ReverseList"/>
    <dgm:cxn modelId="{83EEBB0F-52C5-4400-B04E-EC7E83B9A2B2}" type="presParOf" srcId="{75265347-2E69-44D5-80DB-318D953F3766}" destId="{C7B06556-FE8F-483F-8244-D69453ADC8C7}" srcOrd="0" destOrd="0" presId="urn:microsoft.com/office/officeart/2009/layout/ReverseList"/>
    <dgm:cxn modelId="{CB993C33-3676-4994-AC85-6FAEBA7D30E9}" type="presParOf" srcId="{75265347-2E69-44D5-80DB-318D953F3766}" destId="{609CF89B-E8F7-4E1A-A980-E2FD34A9EE9F}" srcOrd="1" destOrd="0" presId="urn:microsoft.com/office/officeart/2009/layout/ReverseList"/>
    <dgm:cxn modelId="{5111D261-4B53-4A6F-92CC-A07BFEE9617B}" type="presParOf" srcId="{75265347-2E69-44D5-80DB-318D953F3766}" destId="{1B167AAF-DF20-4CE8-8990-05C8CE87DEE0}" srcOrd="2" destOrd="0" presId="urn:microsoft.com/office/officeart/2009/layout/ReverseList"/>
    <dgm:cxn modelId="{D571D72E-AF05-4571-8458-35CC26773C10}" type="presParOf" srcId="{75265347-2E69-44D5-80DB-318D953F3766}" destId="{84C29504-5416-4C7B-B06C-777F0184546F}" srcOrd="3" destOrd="0" presId="urn:microsoft.com/office/officeart/2009/layout/ReverseList"/>
    <dgm:cxn modelId="{F7344109-014D-4870-A1C3-341776C8BA68}" type="presParOf" srcId="{75265347-2E69-44D5-80DB-318D953F3766}" destId="{8FC74D61-904D-4E3F-B982-88D575D6D185}" srcOrd="4" destOrd="0" presId="urn:microsoft.com/office/officeart/2009/layout/ReverseList"/>
    <dgm:cxn modelId="{63F1120E-1DEE-4F1F-BE4E-66AB3920A470}" type="presParOf" srcId="{75265347-2E69-44D5-80DB-318D953F3766}" destId="{78AD7B8E-522B-44A9-A5EB-2BCC0AFDFCCD}" srcOrd="5" destOrd="0" presId="urn:microsoft.com/office/officeart/2009/layout/Revers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1F9D61-E26F-4A01-B908-441F0C935623}">
      <dsp:nvSpPr>
        <dsp:cNvPr id="0" name=""/>
        <dsp:cNvSpPr/>
      </dsp:nvSpPr>
      <dsp:spPr>
        <a:xfrm>
          <a:off x="3370478" y="11706"/>
          <a:ext cx="1849394" cy="1816396"/>
        </a:xfrm>
        <a:prstGeom prst="ellips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noProof="0" smtClean="0"/>
            <a:t>1. Relevance of the Topic</a:t>
          </a:r>
          <a:endParaRPr lang="en-US" sz="1600" b="1" kern="1200" noProof="0"/>
        </a:p>
      </dsp:txBody>
      <dsp:txXfrm>
        <a:off x="3641315" y="277711"/>
        <a:ext cx="1307720" cy="1284386"/>
      </dsp:txXfrm>
    </dsp:sp>
    <dsp:sp modelId="{54C99AD8-3571-4092-851A-486395E1BF93}">
      <dsp:nvSpPr>
        <dsp:cNvPr id="0" name=""/>
        <dsp:cNvSpPr/>
      </dsp:nvSpPr>
      <dsp:spPr>
        <a:xfrm rot="1965725">
          <a:off x="5184911" y="1376200"/>
          <a:ext cx="431410" cy="510155"/>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noProof="0"/>
        </a:p>
      </dsp:txBody>
      <dsp:txXfrm>
        <a:off x="5195205" y="1443212"/>
        <a:ext cx="301987" cy="306093"/>
      </dsp:txXfrm>
    </dsp:sp>
    <dsp:sp modelId="{ABCD6B42-7EDD-45A8-AF33-DDAE99C92FE5}">
      <dsp:nvSpPr>
        <dsp:cNvPr id="0" name=""/>
        <dsp:cNvSpPr/>
      </dsp:nvSpPr>
      <dsp:spPr>
        <a:xfrm>
          <a:off x="5601895" y="1447668"/>
          <a:ext cx="1849394" cy="1816396"/>
        </a:xfrm>
        <a:prstGeom prst="ellips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noProof="0" smtClean="0"/>
            <a:t>2. Taxation components in contracts</a:t>
          </a:r>
          <a:endParaRPr lang="en-US" sz="1600" b="1" kern="1200" noProof="0"/>
        </a:p>
      </dsp:txBody>
      <dsp:txXfrm>
        <a:off x="5872732" y="1713673"/>
        <a:ext cx="1307720" cy="1284386"/>
      </dsp:txXfrm>
    </dsp:sp>
    <dsp:sp modelId="{22372791-6F4A-491B-B721-5A59A667D4CB}">
      <dsp:nvSpPr>
        <dsp:cNvPr id="0" name=""/>
        <dsp:cNvSpPr/>
      </dsp:nvSpPr>
      <dsp:spPr>
        <a:xfrm rot="9038539">
          <a:off x="5065340" y="2779937"/>
          <a:ext cx="507743" cy="510155"/>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noProof="0"/>
        </a:p>
      </dsp:txBody>
      <dsp:txXfrm rot="10800000">
        <a:off x="5207882" y="2844629"/>
        <a:ext cx="355420" cy="306093"/>
      </dsp:txXfrm>
    </dsp:sp>
    <dsp:sp modelId="{DBAC21AD-93CB-4AEB-A8F2-2F447FBF3E3E}">
      <dsp:nvSpPr>
        <dsp:cNvPr id="0" name=""/>
        <dsp:cNvSpPr/>
      </dsp:nvSpPr>
      <dsp:spPr>
        <a:xfrm>
          <a:off x="3162086" y="2820056"/>
          <a:ext cx="1849394" cy="1816396"/>
        </a:xfrm>
        <a:prstGeom prst="ellips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noProof="0" smtClean="0"/>
            <a:t>3. Notes on Dominican  case</a:t>
          </a:r>
          <a:endParaRPr lang="en-US" sz="1600" b="1" kern="1200" noProof="0"/>
        </a:p>
      </dsp:txBody>
      <dsp:txXfrm>
        <a:off x="3432923" y="3086061"/>
        <a:ext cx="1307720" cy="1284386"/>
      </dsp:txXfrm>
    </dsp:sp>
    <dsp:sp modelId="{3EAB8C4C-6BF1-4FF5-BA54-46585998F9B9}">
      <dsp:nvSpPr>
        <dsp:cNvPr id="0" name=""/>
        <dsp:cNvSpPr/>
      </dsp:nvSpPr>
      <dsp:spPr>
        <a:xfrm rot="12865292">
          <a:off x="2936611" y="2791986"/>
          <a:ext cx="312239" cy="510155"/>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noProof="0"/>
        </a:p>
      </dsp:txBody>
      <dsp:txXfrm rot="10800000">
        <a:off x="3022082" y="2920492"/>
        <a:ext cx="218567" cy="306093"/>
      </dsp:txXfrm>
    </dsp:sp>
    <dsp:sp modelId="{31F18F58-D691-4C25-99E3-BB5551E61B24}">
      <dsp:nvSpPr>
        <dsp:cNvPr id="0" name=""/>
        <dsp:cNvSpPr/>
      </dsp:nvSpPr>
      <dsp:spPr>
        <a:xfrm>
          <a:off x="1159402" y="1447684"/>
          <a:ext cx="1849394" cy="1816396"/>
        </a:xfrm>
        <a:prstGeom prst="ellips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noProof="0" smtClean="0"/>
            <a:t>4. Conclusions </a:t>
          </a:r>
          <a:endParaRPr lang="en-US" sz="1600" b="1" kern="1200" noProof="0"/>
        </a:p>
      </dsp:txBody>
      <dsp:txXfrm>
        <a:off x="1430239" y="1713689"/>
        <a:ext cx="1307720" cy="1284386"/>
      </dsp:txXfrm>
    </dsp:sp>
    <dsp:sp modelId="{04D51E27-187F-4239-8A29-DADCF3FA32D8}">
      <dsp:nvSpPr>
        <dsp:cNvPr id="0" name=""/>
        <dsp:cNvSpPr/>
      </dsp:nvSpPr>
      <dsp:spPr>
        <a:xfrm rot="19619904">
          <a:off x="2968396" y="1389327"/>
          <a:ext cx="422428" cy="510155"/>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noProof="0"/>
        </a:p>
      </dsp:txBody>
      <dsp:txXfrm>
        <a:off x="2978619" y="1525870"/>
        <a:ext cx="295700" cy="3060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9CF89B-E8F7-4E1A-A980-E2FD34A9EE9F}">
      <dsp:nvSpPr>
        <dsp:cNvPr id="0" name=""/>
        <dsp:cNvSpPr/>
      </dsp:nvSpPr>
      <dsp:spPr>
        <a:xfrm rot="16200000">
          <a:off x="907044" y="1233870"/>
          <a:ext cx="2612745" cy="1596664"/>
        </a:xfrm>
        <a:prstGeom prst="round2SameRect">
          <a:avLst>
            <a:gd name="adj1" fmla="val 16670"/>
            <a:gd name="adj2" fmla="val 0"/>
          </a:avLst>
        </a:prstGeom>
        <a:solidFill>
          <a:schemeClr val="accent1">
            <a:tint val="5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txBody>
        <a:bodyPr spcFirstLastPara="0" vert="horz" wrap="square" lIns="91440" tIns="152400" rIns="137160" bIns="152400" numCol="1" spcCol="1270" anchor="t" anchorCtr="0">
          <a:noAutofit/>
        </a:bodyPr>
        <a:lstStyle/>
        <a:p>
          <a:pPr lvl="0" algn="l" defTabSz="1066800">
            <a:lnSpc>
              <a:spcPct val="90000"/>
            </a:lnSpc>
            <a:spcBef>
              <a:spcPct val="0"/>
            </a:spcBef>
            <a:spcAft>
              <a:spcPct val="35000"/>
            </a:spcAft>
          </a:pPr>
          <a:endParaRPr lang="es-DO" sz="2400" b="1" kern="1200" dirty="0" smtClean="0">
            <a:effectLst>
              <a:outerShdw blurRad="38100" dist="38100" dir="2700000" algn="tl">
                <a:srgbClr val="000000">
                  <a:alpha val="43137"/>
                </a:srgbClr>
              </a:outerShdw>
            </a:effectLst>
          </a:endParaRPr>
        </a:p>
        <a:p>
          <a:pPr lvl="0" algn="l" defTabSz="1066800">
            <a:lnSpc>
              <a:spcPct val="90000"/>
            </a:lnSpc>
            <a:spcBef>
              <a:spcPct val="0"/>
            </a:spcBef>
            <a:spcAft>
              <a:spcPct val="35000"/>
            </a:spcAft>
          </a:pPr>
          <a:r>
            <a:rPr lang="es-DO" sz="2400" b="1" kern="1200" dirty="0" smtClean="0">
              <a:effectLst>
                <a:outerShdw blurRad="38100" dist="38100" dir="2700000" algn="tl">
                  <a:srgbClr val="000000">
                    <a:alpha val="43137"/>
                  </a:srgbClr>
                </a:outerShdw>
              </a:effectLst>
            </a:rPr>
            <a:t>TRIBUTES</a:t>
          </a:r>
          <a:endParaRPr lang="es-DO" sz="2400" b="1" kern="1200" dirty="0">
            <a:effectLst>
              <a:outerShdw blurRad="38100" dist="38100" dir="2700000" algn="tl">
                <a:srgbClr val="000000">
                  <a:alpha val="43137"/>
                </a:srgbClr>
              </a:outerShdw>
            </a:effectLst>
          </a:endParaRPr>
        </a:p>
      </dsp:txBody>
      <dsp:txXfrm rot="5400000">
        <a:off x="1493042" y="803786"/>
        <a:ext cx="1518707" cy="2456831"/>
      </dsp:txXfrm>
    </dsp:sp>
    <dsp:sp modelId="{84C29504-5416-4C7B-B06C-777F0184546F}">
      <dsp:nvSpPr>
        <dsp:cNvPr id="0" name=""/>
        <dsp:cNvSpPr/>
      </dsp:nvSpPr>
      <dsp:spPr>
        <a:xfrm rot="5400000">
          <a:off x="2576210" y="1233870"/>
          <a:ext cx="2612745" cy="1596664"/>
        </a:xfrm>
        <a:prstGeom prst="round2SameRect">
          <a:avLst>
            <a:gd name="adj1" fmla="val 16670"/>
            <a:gd name="adj2" fmla="val 0"/>
          </a:avLst>
        </a:prstGeom>
        <a:solidFill>
          <a:schemeClr val="accent1">
            <a:tint val="50000"/>
            <a:hueOff val="56396"/>
            <a:satOff val="-2645"/>
            <a:lumOff val="11299"/>
            <a:alphaOff val="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txBody>
        <a:bodyPr spcFirstLastPara="0" vert="horz" wrap="square" lIns="102870" tIns="114300" rIns="68580" bIns="114300" numCol="1" spcCol="1270" anchor="t" anchorCtr="0">
          <a:noAutofit/>
        </a:bodyPr>
        <a:lstStyle/>
        <a:p>
          <a:pPr lvl="0" algn="ctr" defTabSz="800100">
            <a:lnSpc>
              <a:spcPct val="90000"/>
            </a:lnSpc>
            <a:spcBef>
              <a:spcPct val="0"/>
            </a:spcBef>
            <a:spcAft>
              <a:spcPct val="35000"/>
            </a:spcAft>
          </a:pPr>
          <a:r>
            <a:rPr lang="es-DO" sz="1800" b="1" kern="1200" dirty="0" smtClean="0">
              <a:effectLst>
                <a:outerShdw blurRad="38100" dist="38100" dir="2700000" algn="tl">
                  <a:srgbClr val="000000">
                    <a:alpha val="43137"/>
                  </a:srgbClr>
                </a:outerShdw>
              </a:effectLst>
            </a:rPr>
            <a:t>CONTROL PROCEDURES</a:t>
          </a:r>
        </a:p>
        <a:p>
          <a:pPr lvl="0" algn="ctr" defTabSz="800100">
            <a:lnSpc>
              <a:spcPct val="90000"/>
            </a:lnSpc>
            <a:spcBef>
              <a:spcPct val="0"/>
            </a:spcBef>
            <a:spcAft>
              <a:spcPct val="35000"/>
            </a:spcAft>
          </a:pPr>
          <a:r>
            <a:rPr lang="es-DO" sz="1800" b="1" kern="1200" dirty="0" smtClean="0">
              <a:effectLst>
                <a:outerShdw blurRad="38100" dist="38100" dir="2700000" algn="tl">
                  <a:srgbClr val="000000">
                    <a:alpha val="43137"/>
                  </a:srgbClr>
                </a:outerShdw>
              </a:effectLst>
            </a:rPr>
            <a:t>AND</a:t>
          </a:r>
        </a:p>
        <a:p>
          <a:pPr lvl="0" algn="ctr" defTabSz="800100">
            <a:lnSpc>
              <a:spcPct val="90000"/>
            </a:lnSpc>
            <a:spcBef>
              <a:spcPct val="0"/>
            </a:spcBef>
            <a:spcAft>
              <a:spcPct val="35000"/>
            </a:spcAft>
          </a:pPr>
          <a:r>
            <a:rPr lang="es-DO" sz="1800" b="1" kern="1200" dirty="0" smtClean="0">
              <a:effectLst>
                <a:outerShdw blurRad="38100" dist="38100" dir="2700000" algn="tl">
                  <a:srgbClr val="000000">
                    <a:alpha val="43137"/>
                  </a:srgbClr>
                </a:outerShdw>
              </a:effectLst>
            </a:rPr>
            <a:t>POWER OF TAXATION AUTHORITY</a:t>
          </a:r>
          <a:endParaRPr lang="es-DO" sz="1800" kern="1200" dirty="0"/>
        </a:p>
      </dsp:txBody>
      <dsp:txXfrm rot="-5400000">
        <a:off x="3084251" y="803787"/>
        <a:ext cx="1518707" cy="2456831"/>
      </dsp:txXfrm>
    </dsp:sp>
    <dsp:sp modelId="{8FC74D61-904D-4E3F-B982-88D575D6D185}">
      <dsp:nvSpPr>
        <dsp:cNvPr id="0" name=""/>
        <dsp:cNvSpPr/>
      </dsp:nvSpPr>
      <dsp:spPr>
        <a:xfrm>
          <a:off x="2213253" y="0"/>
          <a:ext cx="1669165" cy="1669084"/>
        </a:xfrm>
        <a:prstGeom prst="circularArrow">
          <a:avLst>
            <a:gd name="adj1" fmla="val 12500"/>
            <a:gd name="adj2" fmla="val 1142322"/>
            <a:gd name="adj3" fmla="val 20457678"/>
            <a:gd name="adj4" fmla="val 10800000"/>
            <a:gd name="adj5" fmla="val 12500"/>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78AD7B8E-522B-44A9-A5EB-2BCC0AFDFCCD}">
      <dsp:nvSpPr>
        <dsp:cNvPr id="0" name=""/>
        <dsp:cNvSpPr/>
      </dsp:nvSpPr>
      <dsp:spPr>
        <a:xfrm rot="10800000">
          <a:off x="2213253" y="2394915"/>
          <a:ext cx="1669165" cy="1669084"/>
        </a:xfrm>
        <a:prstGeom prst="circularArrow">
          <a:avLst>
            <a:gd name="adj1" fmla="val 12500"/>
            <a:gd name="adj2" fmla="val 1142322"/>
            <a:gd name="adj3" fmla="val 20457678"/>
            <a:gd name="adj4" fmla="val 10800000"/>
            <a:gd name="adj5" fmla="val 12500"/>
          </a:avLst>
        </a:prstGeom>
        <a:gradFill rotWithShape="0">
          <a:gsLst>
            <a:gs pos="0">
              <a:schemeClr val="accent1">
                <a:shade val="80000"/>
                <a:hueOff val="306246"/>
                <a:satOff val="-4392"/>
                <a:lumOff val="25615"/>
                <a:alphaOff val="0"/>
                <a:shade val="51000"/>
                <a:satMod val="130000"/>
              </a:schemeClr>
            </a:gs>
            <a:gs pos="80000">
              <a:schemeClr val="accent1">
                <a:shade val="80000"/>
                <a:hueOff val="306246"/>
                <a:satOff val="-4392"/>
                <a:lumOff val="25615"/>
                <a:alphaOff val="0"/>
                <a:shade val="93000"/>
                <a:satMod val="130000"/>
              </a:schemeClr>
            </a:gs>
            <a:gs pos="100000">
              <a:schemeClr val="accent1">
                <a:shade val="80000"/>
                <a:hueOff val="306246"/>
                <a:satOff val="-4392"/>
                <a:lumOff val="256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FD3C839-4257-4850-8632-729792F6280D}" type="datetimeFigureOut">
              <a:rPr lang="en-US" smtClean="0"/>
              <a:t>5/30/2013</a:t>
            </a:fld>
            <a:endParaRPr lang="en-U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F63DF6F-F900-40B1-A916-5C4E6D7506A2}" type="slidenum">
              <a:rPr lang="en-US" smtClean="0"/>
              <a:t>‹#›</a:t>
            </a:fld>
            <a:endParaRPr lang="en-US"/>
          </a:p>
        </p:txBody>
      </p:sp>
    </p:spTree>
    <p:extLst>
      <p:ext uri="{BB962C8B-B14F-4D97-AF65-F5344CB8AC3E}">
        <p14:creationId xmlns:p14="http://schemas.microsoft.com/office/powerpoint/2010/main" val="400887348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1BCA4D-372A-4532-8EE7-CAF6ED1C7741}" type="datetimeFigureOut">
              <a:rPr lang="en-US" smtClean="0"/>
              <a:t>5/30/2013</a:t>
            </a:fld>
            <a:endParaRPr lang="en-US"/>
          </a:p>
        </p:txBody>
      </p:sp>
      <p:sp>
        <p:nvSpPr>
          <p:cNvPr id="5" name="Footer Placeholder 4"/>
          <p:cNvSpPr>
            <a:spLocks noGrp="1"/>
          </p:cNvSpPr>
          <p:nvPr>
            <p:ph type="ftr" sz="quarter" idx="11"/>
          </p:nvPr>
        </p:nvSpPr>
        <p:spPr>
          <a:xfrm>
            <a:off x="3276600" y="6096000"/>
            <a:ext cx="3581400" cy="365125"/>
          </a:xfrm>
        </p:spPr>
        <p:txBody>
          <a:bodyPr/>
          <a:lstStyle>
            <a:lvl1pPr algn="r">
              <a:defRPr b="1" i="1">
                <a:solidFill>
                  <a:schemeClr val="tx2">
                    <a:lumMod val="75000"/>
                  </a:schemeClr>
                </a:solidFill>
              </a:defRPr>
            </a:lvl1pPr>
          </a:lstStyle>
          <a:p>
            <a:r>
              <a:rPr lang="es-DO" dirty="0" smtClean="0"/>
              <a:t>Mrs. Germania Montás </a:t>
            </a:r>
            <a:r>
              <a:rPr lang="es-DO" dirty="0" err="1" smtClean="0"/>
              <a:t>Yapur</a:t>
            </a:r>
            <a:endParaRPr lang="en-US" dirty="0"/>
          </a:p>
        </p:txBody>
      </p:sp>
      <p:sp>
        <p:nvSpPr>
          <p:cNvPr id="6" name="Slide Number Placeholder 5"/>
          <p:cNvSpPr>
            <a:spLocks noGrp="1"/>
          </p:cNvSpPr>
          <p:nvPr>
            <p:ph type="sldNum" sz="quarter" idx="12"/>
          </p:nvPr>
        </p:nvSpPr>
        <p:spPr>
          <a:xfrm>
            <a:off x="6019800" y="6356350"/>
            <a:ext cx="2667000" cy="365125"/>
          </a:xfrm>
          <a:prstGeom prst="rect">
            <a:avLst/>
          </a:prstGeom>
        </p:spPr>
        <p:txBody>
          <a:bodyPr/>
          <a:lstStyle>
            <a:lvl1pPr>
              <a:defRPr lang="en-US" sz="1200" b="1" i="1" kern="1200" smtClean="0">
                <a:solidFill>
                  <a:schemeClr val="tx2">
                    <a:lumMod val="75000"/>
                  </a:schemeClr>
                </a:solidFill>
                <a:latin typeface="+mn-lt"/>
                <a:ea typeface="+mn-ea"/>
                <a:cs typeface="+mn-cs"/>
              </a:defRPr>
            </a:lvl1pPr>
          </a:lstStyle>
          <a:p>
            <a:fld id="{BB2A1A85-1B84-4183-94C1-75F7D846478D}" type="slidenum">
              <a:rPr lang="en-US" smtClean="0"/>
              <a:pPr/>
              <a:t>‹#›</a:t>
            </a:fld>
            <a:endParaRPr lang="en-US" dirty="0"/>
          </a:p>
        </p:txBody>
      </p:sp>
    </p:spTree>
    <p:extLst>
      <p:ext uri="{BB962C8B-B14F-4D97-AF65-F5344CB8AC3E}">
        <p14:creationId xmlns:p14="http://schemas.microsoft.com/office/powerpoint/2010/main" val="869828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1BCA4D-372A-4532-8EE7-CAF6ED1C7741}" type="datetimeFigureOut">
              <a:rPr lang="en-US" smtClean="0"/>
              <a:t>5/30/2013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791200" y="4876800"/>
            <a:ext cx="2133600" cy="365125"/>
          </a:xfrm>
          <a:prstGeom prst="rect">
            <a:avLst/>
          </a:prstGeom>
        </p:spPr>
        <p:txBody>
          <a:bodyPr/>
          <a:lstStyle/>
          <a:p>
            <a:fld id="{BB2A1A85-1B84-4183-94C1-75F7D846478D}" type="slidenum">
              <a:rPr lang="en-US" smtClean="0"/>
              <a:t>‹#›</a:t>
            </a:fld>
            <a:endParaRPr lang="en-US"/>
          </a:p>
        </p:txBody>
      </p:sp>
    </p:spTree>
    <p:extLst>
      <p:ext uri="{BB962C8B-B14F-4D97-AF65-F5344CB8AC3E}">
        <p14:creationId xmlns:p14="http://schemas.microsoft.com/office/powerpoint/2010/main" val="389454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1BCA4D-372A-4532-8EE7-CAF6ED1C7741}" type="datetimeFigureOut">
              <a:rPr lang="en-US" smtClean="0"/>
              <a:t>5/30/2013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791200" y="4876800"/>
            <a:ext cx="2133600" cy="365125"/>
          </a:xfrm>
          <a:prstGeom prst="rect">
            <a:avLst/>
          </a:prstGeom>
        </p:spPr>
        <p:txBody>
          <a:bodyPr/>
          <a:lstStyle/>
          <a:p>
            <a:fld id="{BB2A1A85-1B84-4183-94C1-75F7D846478D}" type="slidenum">
              <a:rPr lang="en-US" smtClean="0"/>
              <a:t>‹#›</a:t>
            </a:fld>
            <a:endParaRPr lang="en-US"/>
          </a:p>
        </p:txBody>
      </p:sp>
    </p:spTree>
    <p:extLst>
      <p:ext uri="{BB962C8B-B14F-4D97-AF65-F5344CB8AC3E}">
        <p14:creationId xmlns:p14="http://schemas.microsoft.com/office/powerpoint/2010/main" val="1176065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1BCA4D-372A-4532-8EE7-CAF6ED1C7741}" type="datetimeFigureOut">
              <a:rPr lang="en-US" smtClean="0"/>
              <a:t>5/30/2013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791200" y="4876800"/>
            <a:ext cx="2133600" cy="365125"/>
          </a:xfrm>
          <a:prstGeom prst="rect">
            <a:avLst/>
          </a:prstGeom>
        </p:spPr>
        <p:txBody>
          <a:bodyPr/>
          <a:lstStyle/>
          <a:p>
            <a:fld id="{BB2A1A85-1B84-4183-94C1-75F7D846478D}" type="slidenum">
              <a:rPr lang="en-US" smtClean="0"/>
              <a:t>‹#›</a:t>
            </a:fld>
            <a:endParaRPr lang="en-US"/>
          </a:p>
        </p:txBody>
      </p:sp>
    </p:spTree>
    <p:extLst>
      <p:ext uri="{BB962C8B-B14F-4D97-AF65-F5344CB8AC3E}">
        <p14:creationId xmlns:p14="http://schemas.microsoft.com/office/powerpoint/2010/main" val="2302687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1BCA4D-372A-4532-8EE7-CAF6ED1C7741}" type="datetimeFigureOut">
              <a:rPr lang="en-US" smtClean="0"/>
              <a:t>5/30/2013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791200" y="4876800"/>
            <a:ext cx="2133600" cy="365125"/>
          </a:xfrm>
          <a:prstGeom prst="rect">
            <a:avLst/>
          </a:prstGeom>
        </p:spPr>
        <p:txBody>
          <a:bodyPr/>
          <a:lstStyle/>
          <a:p>
            <a:fld id="{BB2A1A85-1B84-4183-94C1-75F7D846478D}" type="slidenum">
              <a:rPr lang="en-US" smtClean="0"/>
              <a:t>‹#›</a:t>
            </a:fld>
            <a:endParaRPr lang="en-US"/>
          </a:p>
        </p:txBody>
      </p:sp>
    </p:spTree>
    <p:extLst>
      <p:ext uri="{BB962C8B-B14F-4D97-AF65-F5344CB8AC3E}">
        <p14:creationId xmlns:p14="http://schemas.microsoft.com/office/powerpoint/2010/main" val="3569717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1BCA4D-372A-4532-8EE7-CAF6ED1C7741}" type="datetimeFigureOut">
              <a:rPr lang="en-US" smtClean="0"/>
              <a:t>5/30/2013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5791200" y="4876800"/>
            <a:ext cx="2133600" cy="365125"/>
          </a:xfrm>
          <a:prstGeom prst="rect">
            <a:avLst/>
          </a:prstGeom>
        </p:spPr>
        <p:txBody>
          <a:bodyPr/>
          <a:lstStyle/>
          <a:p>
            <a:fld id="{BB2A1A85-1B84-4183-94C1-75F7D846478D}" type="slidenum">
              <a:rPr lang="en-US" smtClean="0"/>
              <a:t>‹#›</a:t>
            </a:fld>
            <a:endParaRPr lang="en-US"/>
          </a:p>
        </p:txBody>
      </p:sp>
    </p:spTree>
    <p:extLst>
      <p:ext uri="{BB962C8B-B14F-4D97-AF65-F5344CB8AC3E}">
        <p14:creationId xmlns:p14="http://schemas.microsoft.com/office/powerpoint/2010/main" val="2879532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1BCA4D-372A-4532-8EE7-CAF6ED1C7741}" type="datetimeFigureOut">
              <a:rPr lang="en-US" smtClean="0"/>
              <a:t>5/30/2013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5791200" y="4876800"/>
            <a:ext cx="2133600" cy="365125"/>
          </a:xfrm>
          <a:prstGeom prst="rect">
            <a:avLst/>
          </a:prstGeom>
        </p:spPr>
        <p:txBody>
          <a:bodyPr/>
          <a:lstStyle/>
          <a:p>
            <a:fld id="{BB2A1A85-1B84-4183-94C1-75F7D846478D}" type="slidenum">
              <a:rPr lang="en-US" smtClean="0"/>
              <a:t>‹#›</a:t>
            </a:fld>
            <a:endParaRPr lang="en-US"/>
          </a:p>
        </p:txBody>
      </p:sp>
    </p:spTree>
    <p:extLst>
      <p:ext uri="{BB962C8B-B14F-4D97-AF65-F5344CB8AC3E}">
        <p14:creationId xmlns:p14="http://schemas.microsoft.com/office/powerpoint/2010/main" val="2675800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1BCA4D-372A-4532-8EE7-CAF6ED1C7741}" type="datetimeFigureOut">
              <a:rPr lang="en-US" smtClean="0"/>
              <a:t>5/30/2013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5791200" y="4876800"/>
            <a:ext cx="2133600" cy="365125"/>
          </a:xfrm>
          <a:prstGeom prst="rect">
            <a:avLst/>
          </a:prstGeom>
        </p:spPr>
        <p:txBody>
          <a:bodyPr/>
          <a:lstStyle/>
          <a:p>
            <a:fld id="{BB2A1A85-1B84-4183-94C1-75F7D846478D}" type="slidenum">
              <a:rPr lang="en-US" smtClean="0"/>
              <a:t>‹#›</a:t>
            </a:fld>
            <a:endParaRPr lang="en-US"/>
          </a:p>
        </p:txBody>
      </p:sp>
    </p:spTree>
    <p:extLst>
      <p:ext uri="{BB962C8B-B14F-4D97-AF65-F5344CB8AC3E}">
        <p14:creationId xmlns:p14="http://schemas.microsoft.com/office/powerpoint/2010/main" val="3369050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1BCA4D-372A-4532-8EE7-CAF6ED1C7741}" type="datetimeFigureOut">
              <a:rPr lang="en-US" smtClean="0"/>
              <a:t>5/30/2013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5791200" y="4876800"/>
            <a:ext cx="2133600" cy="365125"/>
          </a:xfrm>
          <a:prstGeom prst="rect">
            <a:avLst/>
          </a:prstGeom>
        </p:spPr>
        <p:txBody>
          <a:bodyPr/>
          <a:lstStyle/>
          <a:p>
            <a:fld id="{BB2A1A85-1B84-4183-94C1-75F7D846478D}" type="slidenum">
              <a:rPr lang="en-US" smtClean="0"/>
              <a:t>‹#›</a:t>
            </a:fld>
            <a:endParaRPr lang="en-US"/>
          </a:p>
        </p:txBody>
      </p:sp>
    </p:spTree>
    <p:extLst>
      <p:ext uri="{BB962C8B-B14F-4D97-AF65-F5344CB8AC3E}">
        <p14:creationId xmlns:p14="http://schemas.microsoft.com/office/powerpoint/2010/main" val="3241726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1BCA4D-372A-4532-8EE7-CAF6ED1C7741}" type="datetimeFigureOut">
              <a:rPr lang="en-US" smtClean="0"/>
              <a:t>5/30/2013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5791200" y="4876800"/>
            <a:ext cx="2133600" cy="365125"/>
          </a:xfrm>
          <a:prstGeom prst="rect">
            <a:avLst/>
          </a:prstGeom>
        </p:spPr>
        <p:txBody>
          <a:bodyPr/>
          <a:lstStyle/>
          <a:p>
            <a:fld id="{BB2A1A85-1B84-4183-94C1-75F7D846478D}" type="slidenum">
              <a:rPr lang="en-US" smtClean="0"/>
              <a:t>‹#›</a:t>
            </a:fld>
            <a:endParaRPr lang="en-US"/>
          </a:p>
        </p:txBody>
      </p:sp>
    </p:spTree>
    <p:extLst>
      <p:ext uri="{BB962C8B-B14F-4D97-AF65-F5344CB8AC3E}">
        <p14:creationId xmlns:p14="http://schemas.microsoft.com/office/powerpoint/2010/main" val="1158377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1BCA4D-372A-4532-8EE7-CAF6ED1C7741}" type="datetimeFigureOut">
              <a:rPr lang="en-US" smtClean="0"/>
              <a:t>5/30/2013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5791200" y="4876800"/>
            <a:ext cx="2133600" cy="365125"/>
          </a:xfrm>
          <a:prstGeom prst="rect">
            <a:avLst/>
          </a:prstGeom>
        </p:spPr>
        <p:txBody>
          <a:bodyPr/>
          <a:lstStyle/>
          <a:p>
            <a:fld id="{BB2A1A85-1B84-4183-94C1-75F7D846478D}" type="slidenum">
              <a:rPr lang="en-US" smtClean="0"/>
              <a:t>‹#›</a:t>
            </a:fld>
            <a:endParaRPr lang="en-US"/>
          </a:p>
        </p:txBody>
      </p:sp>
    </p:spTree>
    <p:extLst>
      <p:ext uri="{BB962C8B-B14F-4D97-AF65-F5344CB8AC3E}">
        <p14:creationId xmlns:p14="http://schemas.microsoft.com/office/powerpoint/2010/main" val="3092852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1BCA4D-372A-4532-8EE7-CAF6ED1C7741}" type="datetimeFigureOut">
              <a:rPr lang="en-US" smtClean="0"/>
              <a:t>5/30/2013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7" name="Footer Placeholder 4"/>
          <p:cNvSpPr txBox="1">
            <a:spLocks/>
          </p:cNvSpPr>
          <p:nvPr userDrawn="1"/>
        </p:nvSpPr>
        <p:spPr>
          <a:xfrm>
            <a:off x="6096000" y="6477000"/>
            <a:ext cx="2895600" cy="365125"/>
          </a:xfrm>
          <a:prstGeom prst="rect">
            <a:avLst/>
          </a:prstGeom>
        </p:spPr>
        <p:txBody>
          <a:bodyPr/>
          <a:lstStyle>
            <a:defPPr>
              <a:defRPr lang="en-US"/>
            </a:defPPr>
            <a:lvl1pPr marL="0" algn="r" defTabSz="914400" rtl="0" eaLnBrk="1" latinLnBrk="0" hangingPunct="1">
              <a:defRPr sz="1800" b="1" i="1" kern="1200">
                <a:solidFill>
                  <a:schemeClr val="tx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DO" sz="1200" b="1" i="1" kern="1200" dirty="0" smtClean="0">
                <a:solidFill>
                  <a:schemeClr val="tx2">
                    <a:lumMod val="75000"/>
                  </a:schemeClr>
                </a:solidFill>
                <a:latin typeface="+mn-lt"/>
                <a:ea typeface="+mn-ea"/>
                <a:cs typeface="+mn-cs"/>
              </a:rPr>
              <a:t>Mrs. Germania Montás </a:t>
            </a:r>
            <a:r>
              <a:rPr lang="es-DO" sz="1200" b="1" i="1" kern="1200" dirty="0" err="1" smtClean="0">
                <a:solidFill>
                  <a:schemeClr val="tx2">
                    <a:lumMod val="75000"/>
                  </a:schemeClr>
                </a:solidFill>
                <a:latin typeface="+mn-lt"/>
                <a:ea typeface="+mn-ea"/>
                <a:cs typeface="+mn-cs"/>
              </a:rPr>
              <a:t>Yapur</a:t>
            </a:r>
            <a:endParaRPr lang="en-US" sz="1200" b="1" i="1" kern="1200" dirty="0">
              <a:solidFill>
                <a:schemeClr val="tx2">
                  <a:lumMod val="75000"/>
                </a:schemeClr>
              </a:solidFill>
              <a:latin typeface="+mn-lt"/>
              <a:ea typeface="+mn-ea"/>
              <a:cs typeface="+mn-cs"/>
            </a:endParaRPr>
          </a:p>
        </p:txBody>
      </p:sp>
    </p:spTree>
    <p:extLst>
      <p:ext uri="{BB962C8B-B14F-4D97-AF65-F5344CB8AC3E}">
        <p14:creationId xmlns:p14="http://schemas.microsoft.com/office/powerpoint/2010/main" val="3823618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hyperlink" Target="mailto:montasyapurg@gmail.com"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gmontas@consultoresparaeldesarrollo.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457200" y="3025775"/>
            <a:ext cx="8458200" cy="1470025"/>
          </a:xfrm>
        </p:spPr>
        <p:txBody>
          <a:bodyPr>
            <a:noAutofit/>
          </a:bodyPr>
          <a:lstStyle/>
          <a:p>
            <a:r>
              <a:rPr lang="en-US" sz="1800" b="1" dirty="0"/>
              <a:t>KEYNOTE ADRESS BY</a:t>
            </a:r>
            <a:r>
              <a:rPr lang="en-US" sz="1800" dirty="0"/>
              <a:t/>
            </a:r>
            <a:br>
              <a:rPr lang="en-US" sz="1800" dirty="0"/>
            </a:br>
            <a:r>
              <a:rPr lang="en-US" sz="1800" b="1" dirty="0"/>
              <a:t> </a:t>
            </a:r>
            <a:r>
              <a:rPr lang="en-US" sz="1800" dirty="0"/>
              <a:t/>
            </a:r>
            <a:br>
              <a:rPr lang="en-US" sz="1800" dirty="0"/>
            </a:br>
            <a:r>
              <a:rPr lang="en-US" sz="1800" b="1" dirty="0"/>
              <a:t>Germania </a:t>
            </a:r>
            <a:r>
              <a:rPr lang="en-US" sz="1800" b="1" dirty="0" err="1"/>
              <a:t>Montás</a:t>
            </a:r>
            <a:r>
              <a:rPr lang="en-US" sz="1800" b="1" dirty="0"/>
              <a:t> </a:t>
            </a:r>
            <a:r>
              <a:rPr lang="en-US" sz="1800" b="1" dirty="0" err="1"/>
              <a:t>Yapur</a:t>
            </a:r>
            <a:r>
              <a:rPr lang="en-US" sz="1800" dirty="0"/>
              <a:t/>
            </a:r>
            <a:br>
              <a:rPr lang="en-US" sz="1800" dirty="0"/>
            </a:br>
            <a:r>
              <a:rPr lang="en-US" sz="1800" dirty="0"/>
              <a:t> </a:t>
            </a:r>
            <a:br>
              <a:rPr lang="en-US" sz="1800" dirty="0"/>
            </a:br>
            <a:r>
              <a:rPr lang="en-US" sz="1800" b="1" i="1" dirty="0" smtClean="0"/>
              <a:t>“</a:t>
            </a:r>
            <a:r>
              <a:rPr lang="en-US" sz="1800" b="1" i="1" dirty="0"/>
              <a:t>TAXATION IN THE MINING INDUSTRY: NOTES ON A DESIGN TO FACILITATE ITS APPLICATION</a:t>
            </a:r>
            <a:r>
              <a:rPr lang="en-US" sz="1800" b="1" i="1" dirty="0" smtClean="0"/>
              <a:t>”</a:t>
            </a:r>
            <a:r>
              <a:rPr lang="en-US" sz="1800" b="1" i="1" dirty="0"/>
              <a:t> </a:t>
            </a:r>
            <a:r>
              <a:rPr lang="en-US" sz="1800" i="1" dirty="0"/>
              <a:t/>
            </a:r>
            <a:br>
              <a:rPr lang="en-US" sz="1800" i="1" dirty="0"/>
            </a:br>
            <a:r>
              <a:rPr lang="en-US" sz="1800" dirty="0" smtClean="0"/>
              <a:t/>
            </a:r>
            <a:br>
              <a:rPr lang="en-US" sz="1800" dirty="0" smtClean="0"/>
            </a:br>
            <a:r>
              <a:rPr lang="en-US" sz="1800" b="1" dirty="0" smtClean="0"/>
              <a:t>AT THE EXPERT </a:t>
            </a:r>
            <a:r>
              <a:rPr lang="en-US" sz="1800" b="1" dirty="0"/>
              <a:t>GROUP MEETING ON EXTRACTIVE INDUSTRIES TAXATION</a:t>
            </a:r>
            <a:r>
              <a:rPr lang="en-US" sz="1800" dirty="0"/>
              <a:t/>
            </a:r>
            <a:br>
              <a:rPr lang="en-US" sz="1800" dirty="0"/>
            </a:br>
            <a:r>
              <a:rPr lang="en-US" sz="1800" b="1" dirty="0"/>
              <a:t> </a:t>
            </a:r>
            <a:r>
              <a:rPr lang="en-US" sz="1800" dirty="0"/>
              <a:t/>
            </a:r>
            <a:br>
              <a:rPr lang="en-US" sz="1800" dirty="0"/>
            </a:br>
            <a:r>
              <a:rPr lang="en-US" sz="1800" b="1" dirty="0"/>
              <a:t>NEW YORK, MAY 28, 2013</a:t>
            </a:r>
            <a:r>
              <a:rPr lang="en-US" sz="1800" dirty="0"/>
              <a:t/>
            </a:r>
            <a:br>
              <a:rPr lang="en-US" sz="1800" dirty="0"/>
            </a:br>
            <a:r>
              <a:rPr lang="en-US" sz="1800" dirty="0"/>
              <a:t> </a:t>
            </a:r>
            <a:r>
              <a:rPr lang="en-US" sz="3600" dirty="0"/>
              <a:t/>
            </a:r>
            <a:br>
              <a:rPr lang="en-US" sz="3600" dirty="0"/>
            </a:br>
            <a:endParaRPr lang="es-DO"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439768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DO" dirty="0" smtClean="0"/>
              <a:t> </a:t>
            </a:r>
            <a:endParaRPr lang="es-DO" dirty="0"/>
          </a:p>
        </p:txBody>
      </p:sp>
      <p:sp>
        <p:nvSpPr>
          <p:cNvPr id="4" name="3 Marcador de contenido"/>
          <p:cNvSpPr>
            <a:spLocks noGrp="1"/>
          </p:cNvSpPr>
          <p:nvPr>
            <p:ph idx="1"/>
          </p:nvPr>
        </p:nvSpPr>
        <p:spPr>
          <a:xfrm>
            <a:off x="446890" y="1524001"/>
            <a:ext cx="8087510" cy="4343400"/>
          </a:xfrm>
        </p:spPr>
        <p:txBody>
          <a:bodyPr>
            <a:normAutofit lnSpcReduction="10000"/>
          </a:bodyPr>
          <a:lstStyle/>
          <a:p>
            <a:r>
              <a:rPr lang="en-US" dirty="0" smtClean="0"/>
              <a:t>Desirable characteristics of each</a:t>
            </a:r>
          </a:p>
          <a:p>
            <a:r>
              <a:rPr lang="en-US" dirty="0" smtClean="0"/>
              <a:t>“Gross” Income or Royalties:</a:t>
            </a:r>
          </a:p>
          <a:p>
            <a:pPr lvl="1"/>
            <a:r>
              <a:rPr lang="en-US" u="sng" dirty="0" smtClean="0"/>
              <a:t>Easiness</a:t>
            </a:r>
            <a:r>
              <a:rPr lang="en-US" dirty="0" smtClean="0"/>
              <a:t> -- designed as close as possible to the extraction operation </a:t>
            </a:r>
          </a:p>
          <a:p>
            <a:pPr lvl="1"/>
            <a:r>
              <a:rPr lang="en-US" dirty="0" smtClean="0"/>
              <a:t>Should tax the income from sale or as close as possible to the gross income</a:t>
            </a:r>
          </a:p>
          <a:p>
            <a:pPr lvl="1"/>
            <a:r>
              <a:rPr lang="en-US" dirty="0" smtClean="0"/>
              <a:t>Often becomes a minimum tax, depending on the institutional strength </a:t>
            </a:r>
          </a:p>
          <a:p>
            <a:pPr lvl="1"/>
            <a:r>
              <a:rPr lang="en-US" dirty="0" smtClean="0"/>
              <a:t>Can be deductible from others</a:t>
            </a:r>
          </a:p>
          <a:p>
            <a:pPr marL="0" indent="0">
              <a:buNone/>
            </a:pPr>
            <a:endParaRPr lang="en-US" dirty="0"/>
          </a:p>
        </p:txBody>
      </p:sp>
      <p:sp>
        <p:nvSpPr>
          <p:cNvPr id="6" name="3 Título"/>
          <p:cNvSpPr txBox="1">
            <a:spLocks/>
          </p:cNvSpPr>
          <p:nvPr/>
        </p:nvSpPr>
        <p:spPr>
          <a:xfrm>
            <a:off x="44689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DO" b="1" dirty="0"/>
          </a:p>
        </p:txBody>
      </p:sp>
      <p:sp>
        <p:nvSpPr>
          <p:cNvPr id="7" name="6 CuadroTexto"/>
          <p:cNvSpPr txBox="1"/>
          <p:nvPr/>
        </p:nvSpPr>
        <p:spPr>
          <a:xfrm>
            <a:off x="3212454" y="218182"/>
            <a:ext cx="2883546" cy="1077218"/>
          </a:xfrm>
          <a:prstGeom prst="rect">
            <a:avLst/>
          </a:prstGeom>
          <a:noFill/>
        </p:spPr>
        <p:txBody>
          <a:bodyPr wrap="none" rtlCol="0">
            <a:spAutoFit/>
          </a:bodyPr>
          <a:lstStyle/>
          <a:p>
            <a:pPr algn="ctr"/>
            <a:r>
              <a:rPr lang="es-DO" sz="3200" b="1" dirty="0" err="1" smtClean="0"/>
              <a:t>Components</a:t>
            </a:r>
            <a:r>
              <a:rPr lang="es-DO" sz="3200" b="1" dirty="0" smtClean="0"/>
              <a:t> of </a:t>
            </a:r>
          </a:p>
          <a:p>
            <a:pPr algn="ctr"/>
            <a:r>
              <a:rPr lang="es-DO" sz="3200" b="1" dirty="0" err="1" smtClean="0"/>
              <a:t>Contracts</a:t>
            </a:r>
            <a:endParaRPr lang="es-DO" sz="3200" b="1" dirty="0"/>
          </a:p>
        </p:txBody>
      </p:sp>
    </p:spTree>
    <p:extLst>
      <p:ext uri="{BB962C8B-B14F-4D97-AF65-F5344CB8AC3E}">
        <p14:creationId xmlns:p14="http://schemas.microsoft.com/office/powerpoint/2010/main" val="16304608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DO" dirty="0" smtClean="0"/>
              <a:t> </a:t>
            </a:r>
            <a:endParaRPr lang="es-DO" dirty="0"/>
          </a:p>
        </p:txBody>
      </p:sp>
      <p:sp>
        <p:nvSpPr>
          <p:cNvPr id="4" name="3 Marcador de contenido"/>
          <p:cNvSpPr>
            <a:spLocks noGrp="1"/>
          </p:cNvSpPr>
          <p:nvPr>
            <p:ph idx="1"/>
          </p:nvPr>
        </p:nvSpPr>
        <p:spPr>
          <a:xfrm>
            <a:off x="457200" y="1371600"/>
            <a:ext cx="8229600" cy="4525963"/>
          </a:xfrm>
        </p:spPr>
        <p:txBody>
          <a:bodyPr>
            <a:normAutofit fontScale="92500" lnSpcReduction="10000"/>
          </a:bodyPr>
          <a:lstStyle/>
          <a:p>
            <a:r>
              <a:rPr lang="es-DO" dirty="0" err="1" smtClean="0"/>
              <a:t>Benefits</a:t>
            </a:r>
            <a:r>
              <a:rPr lang="es-DO" dirty="0" smtClean="0"/>
              <a:t> </a:t>
            </a:r>
            <a:r>
              <a:rPr lang="es-DO" dirty="0"/>
              <a:t>– </a:t>
            </a:r>
            <a:r>
              <a:rPr lang="es-DO" dirty="0" err="1" smtClean="0"/>
              <a:t>Income</a:t>
            </a:r>
            <a:r>
              <a:rPr lang="es-DO" dirty="0" smtClean="0"/>
              <a:t> </a:t>
            </a:r>
            <a:r>
              <a:rPr lang="es-DO" dirty="0" err="1" smtClean="0"/>
              <a:t>Tax</a:t>
            </a:r>
            <a:endParaRPr lang="es-DO" dirty="0"/>
          </a:p>
          <a:p>
            <a:pPr lvl="1"/>
            <a:r>
              <a:rPr lang="es-DO" dirty="0" smtClean="0"/>
              <a:t>Clear </a:t>
            </a:r>
            <a:r>
              <a:rPr lang="es-DO" dirty="0" err="1" smtClean="0"/>
              <a:t>definition</a:t>
            </a:r>
            <a:r>
              <a:rPr lang="es-DO" dirty="0" smtClean="0"/>
              <a:t> of </a:t>
            </a:r>
            <a:r>
              <a:rPr lang="es-DO" dirty="0" err="1" smtClean="0"/>
              <a:t>costs</a:t>
            </a:r>
            <a:endParaRPr lang="es-DO" dirty="0"/>
          </a:p>
          <a:p>
            <a:pPr lvl="1"/>
            <a:r>
              <a:rPr lang="es-DO" dirty="0" err="1" smtClean="0"/>
              <a:t>Preferably</a:t>
            </a:r>
            <a:r>
              <a:rPr lang="es-DO" dirty="0" smtClean="0"/>
              <a:t> </a:t>
            </a:r>
            <a:r>
              <a:rPr lang="es-DO" dirty="0" err="1" smtClean="0"/>
              <a:t>to</a:t>
            </a:r>
            <a:r>
              <a:rPr lang="es-DO" dirty="0" smtClean="0"/>
              <a:t> </a:t>
            </a:r>
            <a:r>
              <a:rPr lang="es-DO" dirty="0" err="1" smtClean="0"/>
              <a:t>the</a:t>
            </a:r>
            <a:r>
              <a:rPr lang="es-DO" dirty="0" smtClean="0"/>
              <a:t> </a:t>
            </a:r>
            <a:r>
              <a:rPr lang="es-DO" dirty="0" err="1" smtClean="0"/>
              <a:t>overall</a:t>
            </a:r>
            <a:r>
              <a:rPr lang="es-DO" dirty="0" smtClean="0"/>
              <a:t> </a:t>
            </a:r>
            <a:r>
              <a:rPr lang="es-DO" dirty="0" err="1" smtClean="0"/>
              <a:t>rate</a:t>
            </a:r>
            <a:endParaRPr lang="es-DO" dirty="0" smtClean="0"/>
          </a:p>
          <a:p>
            <a:pPr lvl="1"/>
            <a:r>
              <a:rPr lang="es-DO" dirty="0" err="1" smtClean="0"/>
              <a:t>Clearly</a:t>
            </a:r>
            <a:r>
              <a:rPr lang="es-DO" dirty="0" smtClean="0"/>
              <a:t> </a:t>
            </a:r>
            <a:r>
              <a:rPr lang="es-DO" dirty="0" err="1" smtClean="0"/>
              <a:t>defined</a:t>
            </a:r>
            <a:r>
              <a:rPr lang="es-DO" dirty="0" smtClean="0"/>
              <a:t> </a:t>
            </a:r>
            <a:r>
              <a:rPr lang="es-DO" dirty="0" err="1" smtClean="0"/>
              <a:t>treatments</a:t>
            </a:r>
            <a:r>
              <a:rPr lang="es-DO" dirty="0" smtClean="0"/>
              <a:t> </a:t>
            </a:r>
            <a:r>
              <a:rPr lang="es-DO" dirty="0" err="1" smtClean="0"/>
              <a:t>on</a:t>
            </a:r>
            <a:r>
              <a:rPr lang="es-DO" dirty="0" smtClean="0"/>
              <a:t> </a:t>
            </a:r>
            <a:r>
              <a:rPr lang="es-DO" dirty="0" err="1" smtClean="0"/>
              <a:t>depreciation</a:t>
            </a:r>
            <a:r>
              <a:rPr lang="es-DO" dirty="0" smtClean="0"/>
              <a:t>, </a:t>
            </a:r>
            <a:r>
              <a:rPr lang="es-DO" dirty="0" err="1" smtClean="0"/>
              <a:t>amortization</a:t>
            </a:r>
            <a:r>
              <a:rPr lang="es-DO" dirty="0" smtClean="0"/>
              <a:t>, </a:t>
            </a:r>
            <a:r>
              <a:rPr lang="es-DO" dirty="0" err="1" smtClean="0"/>
              <a:t>losses</a:t>
            </a:r>
            <a:r>
              <a:rPr lang="es-DO" dirty="0" smtClean="0"/>
              <a:t>, etc.</a:t>
            </a:r>
          </a:p>
          <a:p>
            <a:pPr lvl="1"/>
            <a:endParaRPr lang="es-DO" dirty="0" smtClean="0"/>
          </a:p>
          <a:p>
            <a:r>
              <a:rPr lang="es-DO" dirty="0" err="1" smtClean="0"/>
              <a:t>Extraordinary</a:t>
            </a:r>
            <a:r>
              <a:rPr lang="es-DO" dirty="0" smtClean="0"/>
              <a:t> </a:t>
            </a:r>
            <a:r>
              <a:rPr lang="es-DO" dirty="0" err="1" smtClean="0"/>
              <a:t>gains</a:t>
            </a:r>
            <a:endParaRPr lang="es-DO" dirty="0"/>
          </a:p>
          <a:p>
            <a:pPr lvl="1"/>
            <a:r>
              <a:rPr lang="es-DO" dirty="0" err="1" smtClean="0"/>
              <a:t>Clarity</a:t>
            </a:r>
            <a:r>
              <a:rPr lang="es-DO" dirty="0" smtClean="0"/>
              <a:t> of </a:t>
            </a:r>
            <a:r>
              <a:rPr lang="es-DO" dirty="0" err="1" smtClean="0"/>
              <a:t>definition</a:t>
            </a:r>
            <a:r>
              <a:rPr lang="es-DO" dirty="0" smtClean="0"/>
              <a:t> </a:t>
            </a:r>
            <a:r>
              <a:rPr lang="es-DO" dirty="0" err="1" smtClean="0"/>
              <a:t>about</a:t>
            </a:r>
            <a:r>
              <a:rPr lang="es-DO" dirty="0" smtClean="0"/>
              <a:t> </a:t>
            </a:r>
            <a:r>
              <a:rPr lang="es-DO" dirty="0" err="1" smtClean="0"/>
              <a:t>when</a:t>
            </a:r>
            <a:r>
              <a:rPr lang="es-DO" dirty="0" smtClean="0"/>
              <a:t> and </a:t>
            </a:r>
            <a:r>
              <a:rPr lang="es-DO" dirty="0" err="1" smtClean="0"/>
              <a:t>how</a:t>
            </a:r>
            <a:r>
              <a:rPr lang="es-DO" dirty="0" smtClean="0"/>
              <a:t> </a:t>
            </a:r>
            <a:r>
              <a:rPr lang="es-DO" dirty="0" err="1" smtClean="0"/>
              <a:t>to</a:t>
            </a:r>
            <a:r>
              <a:rPr lang="es-DO" dirty="0" smtClean="0"/>
              <a:t> </a:t>
            </a:r>
            <a:r>
              <a:rPr lang="es-DO" dirty="0" err="1" smtClean="0"/>
              <a:t>apply</a:t>
            </a:r>
            <a:endParaRPr lang="es-DO" dirty="0" smtClean="0"/>
          </a:p>
          <a:p>
            <a:r>
              <a:rPr lang="es-DO" dirty="0" smtClean="0"/>
              <a:t>Municipal </a:t>
            </a:r>
            <a:r>
              <a:rPr lang="es-DO" dirty="0" err="1" smtClean="0"/>
              <a:t>contributions</a:t>
            </a:r>
            <a:endParaRPr lang="es-DO" dirty="0"/>
          </a:p>
          <a:p>
            <a:pPr lvl="1"/>
            <a:r>
              <a:rPr lang="es-DO" dirty="0" err="1" smtClean="0"/>
              <a:t>Compensation</a:t>
            </a:r>
            <a:r>
              <a:rPr lang="es-DO" dirty="0" smtClean="0"/>
              <a:t> </a:t>
            </a:r>
            <a:r>
              <a:rPr lang="es-DO" dirty="0" err="1" smtClean="0"/>
              <a:t>to</a:t>
            </a:r>
            <a:r>
              <a:rPr lang="es-DO" dirty="0" smtClean="0"/>
              <a:t> </a:t>
            </a:r>
            <a:r>
              <a:rPr lang="es-DO" dirty="0" err="1" smtClean="0"/>
              <a:t>affected</a:t>
            </a:r>
            <a:r>
              <a:rPr lang="es-DO" dirty="0" smtClean="0"/>
              <a:t> </a:t>
            </a:r>
            <a:r>
              <a:rPr lang="es-DO" dirty="0" err="1" smtClean="0"/>
              <a:t>communities</a:t>
            </a:r>
            <a:r>
              <a:rPr lang="es-DO" dirty="0" smtClean="0"/>
              <a:t> </a:t>
            </a:r>
            <a:endParaRPr lang="es-DO" dirty="0"/>
          </a:p>
          <a:p>
            <a:endParaRPr lang="es-DO" dirty="0"/>
          </a:p>
        </p:txBody>
      </p:sp>
      <p:sp>
        <p:nvSpPr>
          <p:cNvPr id="6" name="3 Título"/>
          <p:cNvSpPr txBox="1">
            <a:spLocks/>
          </p:cNvSpPr>
          <p:nvPr/>
        </p:nvSpPr>
        <p:spPr>
          <a:xfrm>
            <a:off x="44689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DO" b="1" dirty="0"/>
          </a:p>
        </p:txBody>
      </p:sp>
      <p:sp>
        <p:nvSpPr>
          <p:cNvPr id="7" name="6 CuadroTexto"/>
          <p:cNvSpPr txBox="1"/>
          <p:nvPr/>
        </p:nvSpPr>
        <p:spPr>
          <a:xfrm>
            <a:off x="3212454" y="218182"/>
            <a:ext cx="2883546" cy="1077218"/>
          </a:xfrm>
          <a:prstGeom prst="rect">
            <a:avLst/>
          </a:prstGeom>
          <a:noFill/>
        </p:spPr>
        <p:txBody>
          <a:bodyPr wrap="none" rtlCol="0">
            <a:spAutoFit/>
          </a:bodyPr>
          <a:lstStyle/>
          <a:p>
            <a:pPr algn="ctr"/>
            <a:r>
              <a:rPr lang="es-DO" sz="3200" b="1" dirty="0" err="1" smtClean="0"/>
              <a:t>Components</a:t>
            </a:r>
            <a:r>
              <a:rPr lang="es-DO" sz="3200" b="1" dirty="0" smtClean="0"/>
              <a:t> of </a:t>
            </a:r>
          </a:p>
          <a:p>
            <a:pPr algn="ctr"/>
            <a:r>
              <a:rPr lang="es-DO" sz="3200" b="1" dirty="0" err="1" smtClean="0"/>
              <a:t>Contracts</a:t>
            </a:r>
            <a:endParaRPr lang="es-DO" sz="3200" b="1" dirty="0"/>
          </a:p>
        </p:txBody>
      </p:sp>
    </p:spTree>
    <p:extLst>
      <p:ext uri="{BB962C8B-B14F-4D97-AF65-F5344CB8AC3E}">
        <p14:creationId xmlns:p14="http://schemas.microsoft.com/office/powerpoint/2010/main" val="32089983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DO" dirty="0" smtClean="0"/>
              <a:t> </a:t>
            </a:r>
            <a:endParaRPr lang="es-DO" dirty="0"/>
          </a:p>
        </p:txBody>
      </p:sp>
      <p:sp>
        <p:nvSpPr>
          <p:cNvPr id="4" name="3 Marcador de contenido"/>
          <p:cNvSpPr>
            <a:spLocks noGrp="1"/>
          </p:cNvSpPr>
          <p:nvPr>
            <p:ph idx="1"/>
          </p:nvPr>
        </p:nvSpPr>
        <p:spPr/>
        <p:txBody>
          <a:bodyPr>
            <a:normAutofit fontScale="77500" lnSpcReduction="20000"/>
          </a:bodyPr>
          <a:lstStyle/>
          <a:p>
            <a:r>
              <a:rPr lang="es-DO" dirty="0" smtClean="0"/>
              <a:t>2nd: </a:t>
            </a:r>
            <a:r>
              <a:rPr lang="es-DO" dirty="0" err="1" smtClean="0"/>
              <a:t>Procedures</a:t>
            </a:r>
            <a:r>
              <a:rPr lang="es-DO" dirty="0" smtClean="0"/>
              <a:t> </a:t>
            </a:r>
            <a:r>
              <a:rPr lang="es-DO" dirty="0" err="1" smtClean="0"/>
              <a:t>related</a:t>
            </a:r>
            <a:r>
              <a:rPr lang="es-DO" dirty="0" smtClean="0"/>
              <a:t> </a:t>
            </a:r>
            <a:r>
              <a:rPr lang="es-DO" dirty="0" err="1" smtClean="0"/>
              <a:t>to</a:t>
            </a:r>
            <a:r>
              <a:rPr lang="es-DO" dirty="0" smtClean="0"/>
              <a:t> </a:t>
            </a:r>
            <a:r>
              <a:rPr lang="es-DO" dirty="0" err="1" smtClean="0"/>
              <a:t>power</a:t>
            </a:r>
            <a:r>
              <a:rPr lang="es-DO" dirty="0" smtClean="0"/>
              <a:t> of </a:t>
            </a:r>
            <a:r>
              <a:rPr lang="es-DO" dirty="0" err="1" smtClean="0"/>
              <a:t>the</a:t>
            </a:r>
            <a:r>
              <a:rPr lang="es-DO" dirty="0" smtClean="0"/>
              <a:t> </a:t>
            </a:r>
            <a:r>
              <a:rPr lang="es-DO" dirty="0" err="1"/>
              <a:t>t</a:t>
            </a:r>
            <a:r>
              <a:rPr lang="es-DO" dirty="0" err="1" smtClean="0"/>
              <a:t>ax</a:t>
            </a:r>
            <a:r>
              <a:rPr lang="es-DO" dirty="0" smtClean="0"/>
              <a:t> </a:t>
            </a:r>
            <a:r>
              <a:rPr lang="es-DO" dirty="0" err="1" smtClean="0"/>
              <a:t>administration</a:t>
            </a:r>
            <a:r>
              <a:rPr lang="es-DO" dirty="0" smtClean="0"/>
              <a:t>, </a:t>
            </a:r>
            <a:r>
              <a:rPr lang="es-DO" dirty="0" err="1" smtClean="0"/>
              <a:t>regulations</a:t>
            </a:r>
            <a:r>
              <a:rPr lang="es-DO" dirty="0" smtClean="0"/>
              <a:t> and </a:t>
            </a:r>
            <a:r>
              <a:rPr lang="es-DO" dirty="0" err="1" smtClean="0"/>
              <a:t>treatments</a:t>
            </a:r>
            <a:r>
              <a:rPr lang="es-DO" dirty="0" smtClean="0"/>
              <a:t> of </a:t>
            </a:r>
            <a:r>
              <a:rPr lang="es-DO" dirty="0" err="1" smtClean="0"/>
              <a:t>application</a:t>
            </a:r>
            <a:r>
              <a:rPr lang="es-DO" dirty="0" smtClean="0"/>
              <a:t>:</a:t>
            </a:r>
          </a:p>
          <a:p>
            <a:endParaRPr lang="es-DO" dirty="0" smtClean="0"/>
          </a:p>
          <a:p>
            <a:r>
              <a:rPr lang="es-DO" sz="3000" dirty="0" smtClean="0"/>
              <a:t>i</a:t>
            </a:r>
            <a:r>
              <a:rPr lang="es-DO" sz="3000" dirty="0"/>
              <a:t>. </a:t>
            </a:r>
            <a:r>
              <a:rPr lang="es-DO" sz="3000" dirty="0" err="1" smtClean="0"/>
              <a:t>The</a:t>
            </a:r>
            <a:r>
              <a:rPr lang="es-DO" sz="3000" dirty="0" smtClean="0"/>
              <a:t> </a:t>
            </a:r>
            <a:r>
              <a:rPr lang="es-DO" sz="3000" dirty="0" err="1" smtClean="0"/>
              <a:t>form</a:t>
            </a:r>
            <a:r>
              <a:rPr lang="es-DO" sz="3000" dirty="0" smtClean="0"/>
              <a:t> of </a:t>
            </a:r>
            <a:r>
              <a:rPr lang="es-DO" sz="3000" dirty="0" err="1" smtClean="0"/>
              <a:t>compensation</a:t>
            </a:r>
            <a:r>
              <a:rPr lang="es-DO" sz="3000" dirty="0" smtClean="0"/>
              <a:t> of </a:t>
            </a:r>
            <a:r>
              <a:rPr lang="es-DO" sz="3000" u="sng" dirty="0" err="1" smtClean="0"/>
              <a:t>losses</a:t>
            </a:r>
            <a:r>
              <a:rPr lang="es-DO" sz="3000" dirty="0" smtClean="0"/>
              <a:t> </a:t>
            </a:r>
            <a:r>
              <a:rPr lang="es-DO" sz="3000" dirty="0" err="1" smtClean="0"/>
              <a:t>generated</a:t>
            </a:r>
            <a:r>
              <a:rPr lang="es-DO" sz="3000" dirty="0" smtClean="0"/>
              <a:t> in </a:t>
            </a:r>
            <a:r>
              <a:rPr lang="es-DO" sz="3000" dirty="0" err="1" smtClean="0"/>
              <a:t>the</a:t>
            </a:r>
            <a:r>
              <a:rPr lang="es-DO" sz="3000" dirty="0" smtClean="0"/>
              <a:t> </a:t>
            </a:r>
            <a:r>
              <a:rPr lang="es-DO" sz="3000" dirty="0" err="1" smtClean="0"/>
              <a:t>first</a:t>
            </a:r>
            <a:r>
              <a:rPr lang="es-DO" sz="3000" dirty="0" smtClean="0"/>
              <a:t> </a:t>
            </a:r>
            <a:r>
              <a:rPr lang="es-DO" sz="3000" dirty="0" err="1" smtClean="0"/>
              <a:t>exercise</a:t>
            </a:r>
            <a:endParaRPr lang="es-DO" sz="3000" dirty="0"/>
          </a:p>
          <a:p>
            <a:r>
              <a:rPr lang="es-DO" sz="3000" dirty="0"/>
              <a:t>ii. </a:t>
            </a:r>
            <a:r>
              <a:rPr lang="es-DO" sz="3000" dirty="0" err="1" smtClean="0"/>
              <a:t>Method</a:t>
            </a:r>
            <a:r>
              <a:rPr lang="es-DO" sz="3000" dirty="0" smtClean="0"/>
              <a:t> of </a:t>
            </a:r>
            <a:r>
              <a:rPr lang="es-DO" sz="3000" u="sng" dirty="0" err="1" smtClean="0"/>
              <a:t>depreciation</a:t>
            </a:r>
            <a:r>
              <a:rPr lang="es-DO" sz="3000" dirty="0" smtClean="0"/>
              <a:t> of </a:t>
            </a:r>
            <a:r>
              <a:rPr lang="es-DO" sz="3000" dirty="0" err="1" smtClean="0"/>
              <a:t>assets</a:t>
            </a:r>
            <a:r>
              <a:rPr lang="es-DO" sz="3000" dirty="0" smtClean="0"/>
              <a:t> </a:t>
            </a:r>
            <a:r>
              <a:rPr lang="es-DO" sz="3000" dirty="0" err="1" smtClean="0"/>
              <a:t>acquired</a:t>
            </a:r>
            <a:r>
              <a:rPr lang="es-DO" sz="3000" dirty="0" smtClean="0"/>
              <a:t> </a:t>
            </a:r>
            <a:r>
              <a:rPr lang="es-DO" sz="3000" dirty="0" err="1" smtClean="0"/>
              <a:t>by</a:t>
            </a:r>
            <a:r>
              <a:rPr lang="es-DO" sz="3000" dirty="0" smtClean="0"/>
              <a:t> </a:t>
            </a:r>
            <a:r>
              <a:rPr lang="es-DO" sz="3000" dirty="0" err="1" smtClean="0"/>
              <a:t>private</a:t>
            </a:r>
            <a:r>
              <a:rPr lang="es-DO" sz="3000" dirty="0" smtClean="0"/>
              <a:t> </a:t>
            </a:r>
            <a:r>
              <a:rPr lang="es-DO" sz="3000" dirty="0" err="1" smtClean="0"/>
              <a:t>investment</a:t>
            </a:r>
            <a:r>
              <a:rPr lang="es-DO" sz="3000" dirty="0" smtClean="0"/>
              <a:t> </a:t>
            </a:r>
            <a:r>
              <a:rPr lang="es-DO" sz="3000" dirty="0" err="1" smtClean="0"/>
              <a:t>but</a:t>
            </a:r>
            <a:r>
              <a:rPr lang="es-DO" sz="3000" dirty="0" smtClean="0"/>
              <a:t> </a:t>
            </a:r>
            <a:r>
              <a:rPr lang="es-DO" sz="3000" dirty="0" err="1" smtClean="0"/>
              <a:t>also</a:t>
            </a:r>
            <a:r>
              <a:rPr lang="es-DO" sz="3000" dirty="0" smtClean="0"/>
              <a:t> </a:t>
            </a:r>
            <a:r>
              <a:rPr lang="es-DO" sz="3000" dirty="0" err="1" smtClean="0"/>
              <a:t>those</a:t>
            </a:r>
            <a:r>
              <a:rPr lang="es-DO" sz="3000" dirty="0" smtClean="0"/>
              <a:t> </a:t>
            </a:r>
            <a:r>
              <a:rPr lang="es-DO" sz="3000" dirty="0" err="1" smtClean="0"/>
              <a:t>given</a:t>
            </a:r>
            <a:r>
              <a:rPr lang="es-DO" sz="3000" dirty="0" smtClean="0"/>
              <a:t> </a:t>
            </a:r>
            <a:r>
              <a:rPr lang="es-DO" sz="3000" dirty="0" err="1" smtClean="0"/>
              <a:t>by</a:t>
            </a:r>
            <a:r>
              <a:rPr lang="es-DO" sz="3000" dirty="0" smtClean="0"/>
              <a:t> </a:t>
            </a:r>
            <a:r>
              <a:rPr lang="es-DO" sz="3000" dirty="0" err="1" smtClean="0"/>
              <a:t>the</a:t>
            </a:r>
            <a:r>
              <a:rPr lang="es-DO" sz="3000" dirty="0" smtClean="0"/>
              <a:t> </a:t>
            </a:r>
            <a:r>
              <a:rPr lang="es-DO" sz="3000" dirty="0" err="1" smtClean="0"/>
              <a:t>State</a:t>
            </a:r>
            <a:endParaRPr lang="es-DO" sz="3000" dirty="0"/>
          </a:p>
          <a:p>
            <a:r>
              <a:rPr lang="es-DO" sz="3000" dirty="0"/>
              <a:t>iii. </a:t>
            </a:r>
            <a:r>
              <a:rPr lang="es-DO" sz="3000" dirty="0" err="1" smtClean="0"/>
              <a:t>Methods</a:t>
            </a:r>
            <a:r>
              <a:rPr lang="es-DO" sz="3000" dirty="0" smtClean="0"/>
              <a:t> and </a:t>
            </a:r>
            <a:r>
              <a:rPr lang="es-DO" sz="3000" dirty="0" err="1" smtClean="0"/>
              <a:t>procedures</a:t>
            </a:r>
            <a:r>
              <a:rPr lang="es-DO" sz="3000" dirty="0" smtClean="0"/>
              <a:t> </a:t>
            </a:r>
            <a:r>
              <a:rPr lang="es-DO" sz="3000" dirty="0" err="1" smtClean="0"/>
              <a:t>recommended</a:t>
            </a:r>
            <a:r>
              <a:rPr lang="es-DO" sz="3000" dirty="0" smtClean="0"/>
              <a:t> </a:t>
            </a:r>
            <a:r>
              <a:rPr lang="es-DO" sz="3000" dirty="0" err="1" smtClean="0"/>
              <a:t>for</a:t>
            </a:r>
            <a:r>
              <a:rPr lang="es-DO" sz="3000" dirty="0" smtClean="0"/>
              <a:t> </a:t>
            </a:r>
            <a:r>
              <a:rPr lang="es-DO" sz="3000" u="sng" dirty="0" err="1" smtClean="0"/>
              <a:t>calculation</a:t>
            </a:r>
            <a:r>
              <a:rPr lang="es-DO" sz="3000" u="sng" dirty="0" smtClean="0"/>
              <a:t> </a:t>
            </a:r>
            <a:r>
              <a:rPr lang="es-DO" sz="3000" u="sng" dirty="0" err="1" smtClean="0"/>
              <a:t>or</a:t>
            </a:r>
            <a:r>
              <a:rPr lang="es-DO" sz="3000" u="sng" dirty="0" smtClean="0"/>
              <a:t> use of comparables</a:t>
            </a:r>
            <a:r>
              <a:rPr lang="es-DO" sz="3000" dirty="0" smtClean="0"/>
              <a:t> in cases of </a:t>
            </a:r>
            <a:r>
              <a:rPr lang="es-DO" sz="3000" dirty="0" err="1" smtClean="0"/>
              <a:t>operations</a:t>
            </a:r>
            <a:r>
              <a:rPr lang="es-DO" sz="3000" dirty="0" smtClean="0"/>
              <a:t> </a:t>
            </a:r>
            <a:r>
              <a:rPr lang="es-DO" sz="3000" dirty="0" err="1" smtClean="0"/>
              <a:t>between</a:t>
            </a:r>
            <a:r>
              <a:rPr lang="es-DO" sz="3000" dirty="0" smtClean="0"/>
              <a:t> </a:t>
            </a:r>
            <a:r>
              <a:rPr lang="es-DO" sz="3000" dirty="0" err="1" smtClean="0"/>
              <a:t>the</a:t>
            </a:r>
            <a:r>
              <a:rPr lang="es-DO" sz="3000" dirty="0" smtClean="0"/>
              <a:t> </a:t>
            </a:r>
            <a:r>
              <a:rPr lang="es-DO" sz="3000" dirty="0" err="1" smtClean="0"/>
              <a:t>linkages</a:t>
            </a:r>
            <a:r>
              <a:rPr lang="es-DO" sz="3000" dirty="0"/>
              <a:t>,</a:t>
            </a:r>
            <a:r>
              <a:rPr lang="es-DO" sz="3000" dirty="0" smtClean="0">
                <a:solidFill>
                  <a:srgbClr val="FF0000"/>
                </a:solidFill>
              </a:rPr>
              <a:t> </a:t>
            </a:r>
            <a:r>
              <a:rPr lang="es-DO" sz="3000" dirty="0" smtClean="0"/>
              <a:t>etc.</a:t>
            </a:r>
            <a:endParaRPr lang="es-DO" sz="3000" dirty="0"/>
          </a:p>
          <a:p>
            <a:r>
              <a:rPr lang="es-DO" sz="3000" dirty="0"/>
              <a:t>iv. </a:t>
            </a:r>
            <a:r>
              <a:rPr lang="es-DO" sz="3000" u="sng" dirty="0" err="1" smtClean="0"/>
              <a:t>Audit</a:t>
            </a:r>
            <a:r>
              <a:rPr lang="es-DO" sz="3000" u="sng" dirty="0" smtClean="0"/>
              <a:t> </a:t>
            </a:r>
            <a:r>
              <a:rPr lang="es-DO" sz="3000" u="sng" dirty="0" err="1" smtClean="0"/>
              <a:t>scope</a:t>
            </a:r>
            <a:r>
              <a:rPr lang="es-DO" sz="3000" u="sng" dirty="0" smtClean="0"/>
              <a:t> and </a:t>
            </a:r>
            <a:r>
              <a:rPr lang="es-DO" sz="3000" u="sng" dirty="0" err="1" smtClean="0"/>
              <a:t>power</a:t>
            </a:r>
            <a:r>
              <a:rPr lang="es-DO" sz="3000" u="sng" dirty="0" smtClean="0"/>
              <a:t>,</a:t>
            </a:r>
            <a:r>
              <a:rPr lang="es-DO" sz="3000" dirty="0" smtClean="0"/>
              <a:t>  in </a:t>
            </a:r>
            <a:r>
              <a:rPr lang="es-DO" sz="3000" dirty="0" err="1" smtClean="0"/>
              <a:t>this</a:t>
            </a:r>
            <a:r>
              <a:rPr lang="es-DO" sz="3000" dirty="0" smtClean="0"/>
              <a:t> case -- </a:t>
            </a:r>
            <a:r>
              <a:rPr lang="es-DO" sz="3000" dirty="0" err="1" smtClean="0"/>
              <a:t>the</a:t>
            </a:r>
            <a:r>
              <a:rPr lang="es-DO" sz="3000" dirty="0" smtClean="0"/>
              <a:t> </a:t>
            </a:r>
            <a:r>
              <a:rPr lang="es-DO" sz="3000" dirty="0" err="1" smtClean="0"/>
              <a:t>tax</a:t>
            </a:r>
            <a:r>
              <a:rPr lang="es-DO" sz="3000" dirty="0" smtClean="0"/>
              <a:t> </a:t>
            </a:r>
            <a:r>
              <a:rPr lang="es-DO" sz="3000" dirty="0" err="1" smtClean="0"/>
              <a:t>administration</a:t>
            </a:r>
            <a:r>
              <a:rPr lang="es-DO" sz="3000" dirty="0" smtClean="0"/>
              <a:t>. </a:t>
            </a:r>
            <a:r>
              <a:rPr lang="es-DO" sz="3000" dirty="0" err="1" smtClean="0"/>
              <a:t>The</a:t>
            </a:r>
            <a:r>
              <a:rPr lang="es-DO" sz="3000" dirty="0" smtClean="0"/>
              <a:t> chances of </a:t>
            </a:r>
            <a:r>
              <a:rPr lang="es-DO" sz="3000" dirty="0" err="1" smtClean="0"/>
              <a:t>running</a:t>
            </a:r>
            <a:r>
              <a:rPr lang="es-DO" sz="3000" dirty="0" smtClean="0"/>
              <a:t> </a:t>
            </a:r>
            <a:r>
              <a:rPr lang="es-DO" sz="3000" dirty="0" err="1" smtClean="0"/>
              <a:t>risk</a:t>
            </a:r>
            <a:r>
              <a:rPr lang="es-DO" sz="3000" dirty="0" smtClean="0"/>
              <a:t> </a:t>
            </a:r>
            <a:r>
              <a:rPr lang="es-DO" sz="3000" dirty="0" err="1" smtClean="0"/>
              <a:t>analysis</a:t>
            </a:r>
            <a:r>
              <a:rPr lang="es-DO" sz="3000" dirty="0" smtClean="0"/>
              <a:t> as a </a:t>
            </a:r>
            <a:r>
              <a:rPr lang="es-DO" sz="3000" dirty="0" err="1" smtClean="0"/>
              <a:t>prelude</a:t>
            </a:r>
            <a:r>
              <a:rPr lang="es-DO" sz="3000" dirty="0" smtClean="0"/>
              <a:t> </a:t>
            </a:r>
            <a:r>
              <a:rPr lang="es-DO" sz="3000" dirty="0" err="1" smtClean="0"/>
              <a:t>to</a:t>
            </a:r>
            <a:r>
              <a:rPr lang="es-DO" sz="3000" dirty="0" smtClean="0"/>
              <a:t> </a:t>
            </a:r>
            <a:r>
              <a:rPr lang="es-DO" sz="3000" dirty="0" err="1" smtClean="0"/>
              <a:t>an</a:t>
            </a:r>
            <a:r>
              <a:rPr lang="es-DO" sz="3000" dirty="0" smtClean="0"/>
              <a:t> </a:t>
            </a:r>
            <a:r>
              <a:rPr lang="es-DO" sz="3000" dirty="0" err="1" smtClean="0"/>
              <a:t>audit</a:t>
            </a:r>
            <a:r>
              <a:rPr lang="es-DO" sz="3000" dirty="0" smtClean="0"/>
              <a:t>.</a:t>
            </a:r>
            <a:endParaRPr lang="es-DO" sz="3000" dirty="0"/>
          </a:p>
          <a:p>
            <a:endParaRPr lang="es-DO" dirty="0"/>
          </a:p>
        </p:txBody>
      </p:sp>
      <p:sp>
        <p:nvSpPr>
          <p:cNvPr id="6" name="3 Título"/>
          <p:cNvSpPr txBox="1">
            <a:spLocks/>
          </p:cNvSpPr>
          <p:nvPr/>
        </p:nvSpPr>
        <p:spPr>
          <a:xfrm>
            <a:off x="44689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DO" b="1" dirty="0"/>
          </a:p>
        </p:txBody>
      </p:sp>
      <p:sp>
        <p:nvSpPr>
          <p:cNvPr id="7" name="6 CuadroTexto"/>
          <p:cNvSpPr txBox="1"/>
          <p:nvPr/>
        </p:nvSpPr>
        <p:spPr>
          <a:xfrm>
            <a:off x="3212454" y="218182"/>
            <a:ext cx="2883546" cy="1077218"/>
          </a:xfrm>
          <a:prstGeom prst="rect">
            <a:avLst/>
          </a:prstGeom>
          <a:noFill/>
        </p:spPr>
        <p:txBody>
          <a:bodyPr wrap="none" rtlCol="0">
            <a:spAutoFit/>
          </a:bodyPr>
          <a:lstStyle/>
          <a:p>
            <a:pPr algn="ctr"/>
            <a:r>
              <a:rPr lang="es-DO" sz="3200" b="1" dirty="0" err="1" smtClean="0"/>
              <a:t>Components</a:t>
            </a:r>
            <a:r>
              <a:rPr lang="es-DO" sz="3200" b="1" dirty="0" smtClean="0"/>
              <a:t> of </a:t>
            </a:r>
          </a:p>
          <a:p>
            <a:pPr algn="ctr"/>
            <a:r>
              <a:rPr lang="es-DO" sz="3200" b="1" dirty="0" err="1" smtClean="0"/>
              <a:t>Contracts</a:t>
            </a:r>
            <a:endParaRPr lang="es-DO" sz="3200" b="1" dirty="0"/>
          </a:p>
        </p:txBody>
      </p:sp>
    </p:spTree>
    <p:extLst>
      <p:ext uri="{BB962C8B-B14F-4D97-AF65-F5344CB8AC3E}">
        <p14:creationId xmlns:p14="http://schemas.microsoft.com/office/powerpoint/2010/main" val="29045614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DO" dirty="0" smtClean="0"/>
              <a:t> </a:t>
            </a:r>
            <a:endParaRPr lang="es-DO" dirty="0"/>
          </a:p>
        </p:txBody>
      </p:sp>
      <p:sp>
        <p:nvSpPr>
          <p:cNvPr id="4" name="3 Marcador de contenido"/>
          <p:cNvSpPr>
            <a:spLocks noGrp="1"/>
          </p:cNvSpPr>
          <p:nvPr>
            <p:ph idx="1"/>
          </p:nvPr>
        </p:nvSpPr>
        <p:spPr/>
        <p:txBody>
          <a:bodyPr>
            <a:normAutofit/>
          </a:bodyPr>
          <a:lstStyle/>
          <a:p>
            <a:r>
              <a:rPr lang="es-DO" dirty="0" smtClean="0"/>
              <a:t>v</a:t>
            </a:r>
            <a:r>
              <a:rPr lang="es-DO" dirty="0"/>
              <a:t>. </a:t>
            </a:r>
            <a:r>
              <a:rPr lang="es-DO" dirty="0" err="1" smtClean="0"/>
              <a:t>Definition</a:t>
            </a:r>
            <a:r>
              <a:rPr lang="es-DO" dirty="0" smtClean="0"/>
              <a:t> of </a:t>
            </a:r>
            <a:r>
              <a:rPr lang="es-DO" dirty="0" err="1" smtClean="0"/>
              <a:t>obligations</a:t>
            </a:r>
            <a:r>
              <a:rPr lang="es-DO" dirty="0" smtClean="0"/>
              <a:t> in </a:t>
            </a:r>
            <a:r>
              <a:rPr lang="es-DO" dirty="0" err="1" smtClean="0"/>
              <a:t>order</a:t>
            </a:r>
            <a:r>
              <a:rPr lang="es-DO" dirty="0" smtClean="0"/>
              <a:t> </a:t>
            </a:r>
            <a:r>
              <a:rPr lang="es-DO" u="sng" dirty="0" err="1" smtClean="0"/>
              <a:t>report</a:t>
            </a:r>
            <a:r>
              <a:rPr lang="es-DO" u="sng" dirty="0" smtClean="0"/>
              <a:t> </a:t>
            </a:r>
            <a:r>
              <a:rPr lang="es-DO" u="sng" dirty="0" err="1" smtClean="0"/>
              <a:t>information</a:t>
            </a:r>
            <a:r>
              <a:rPr lang="es-DO" u="sng" dirty="0" smtClean="0"/>
              <a:t> </a:t>
            </a:r>
            <a:r>
              <a:rPr lang="es-DO" dirty="0" err="1" smtClean="0"/>
              <a:t>to</a:t>
            </a:r>
            <a:r>
              <a:rPr lang="es-DO" dirty="0" smtClean="0"/>
              <a:t> </a:t>
            </a:r>
            <a:r>
              <a:rPr lang="es-DO" dirty="0" err="1" smtClean="0"/>
              <a:t>the</a:t>
            </a:r>
            <a:r>
              <a:rPr lang="es-DO" dirty="0" smtClean="0"/>
              <a:t> </a:t>
            </a:r>
            <a:r>
              <a:rPr lang="es-DO" dirty="0" err="1" smtClean="0"/>
              <a:t>tax</a:t>
            </a:r>
            <a:r>
              <a:rPr lang="es-DO" dirty="0" smtClean="0"/>
              <a:t> </a:t>
            </a:r>
            <a:r>
              <a:rPr lang="es-DO" dirty="0" err="1" smtClean="0"/>
              <a:t>administration</a:t>
            </a:r>
            <a:endParaRPr lang="es-DO" dirty="0"/>
          </a:p>
          <a:p>
            <a:r>
              <a:rPr lang="es-DO" dirty="0"/>
              <a:t>vi. </a:t>
            </a:r>
            <a:r>
              <a:rPr lang="es-DO" dirty="0" err="1"/>
              <a:t>T</a:t>
            </a:r>
            <a:r>
              <a:rPr lang="es-DO" dirty="0" err="1" smtClean="0"/>
              <a:t>reatment</a:t>
            </a:r>
            <a:r>
              <a:rPr lang="es-DO" dirty="0" smtClean="0"/>
              <a:t> of </a:t>
            </a:r>
            <a:r>
              <a:rPr lang="es-DO" u="sng" dirty="0" err="1" smtClean="0"/>
              <a:t>future</a:t>
            </a:r>
            <a:r>
              <a:rPr lang="es-DO" u="sng" dirty="0" smtClean="0"/>
              <a:t> sales</a:t>
            </a:r>
            <a:r>
              <a:rPr lang="es-DO" u="sng" dirty="0"/>
              <a:t> </a:t>
            </a:r>
            <a:r>
              <a:rPr lang="es-DO" u="sng" dirty="0" smtClean="0"/>
              <a:t>--</a:t>
            </a:r>
            <a:r>
              <a:rPr lang="es-DO" dirty="0" smtClean="0"/>
              <a:t> </a:t>
            </a:r>
            <a:r>
              <a:rPr lang="es-DO" dirty="0" err="1" smtClean="0"/>
              <a:t>their</a:t>
            </a:r>
            <a:r>
              <a:rPr lang="es-DO" dirty="0" smtClean="0"/>
              <a:t> </a:t>
            </a:r>
            <a:r>
              <a:rPr lang="es-DO" dirty="0" err="1" smtClean="0"/>
              <a:t>impact</a:t>
            </a:r>
            <a:r>
              <a:rPr lang="es-DO" dirty="0" smtClean="0"/>
              <a:t> in </a:t>
            </a:r>
            <a:r>
              <a:rPr lang="es-DO" dirty="0" err="1" smtClean="0"/>
              <a:t>the</a:t>
            </a:r>
            <a:r>
              <a:rPr lang="es-DO" dirty="0" smtClean="0"/>
              <a:t> </a:t>
            </a:r>
            <a:r>
              <a:rPr lang="es-DO" dirty="0" err="1" smtClean="0"/>
              <a:t>calculation</a:t>
            </a:r>
            <a:r>
              <a:rPr lang="es-DO" dirty="0" smtClean="0"/>
              <a:t> of </a:t>
            </a:r>
            <a:r>
              <a:rPr lang="es-DO" dirty="0" err="1" smtClean="0"/>
              <a:t>the</a:t>
            </a:r>
            <a:r>
              <a:rPr lang="es-DO" dirty="0" smtClean="0"/>
              <a:t> </a:t>
            </a:r>
            <a:r>
              <a:rPr lang="es-DO" dirty="0" err="1" smtClean="0"/>
              <a:t>payback</a:t>
            </a:r>
            <a:r>
              <a:rPr lang="es-DO" dirty="0" smtClean="0"/>
              <a:t> and </a:t>
            </a:r>
            <a:r>
              <a:rPr lang="es-DO" dirty="0" err="1" smtClean="0"/>
              <a:t>need</a:t>
            </a:r>
            <a:r>
              <a:rPr lang="es-DO" dirty="0" smtClean="0"/>
              <a:t> </a:t>
            </a:r>
            <a:r>
              <a:rPr lang="es-DO" dirty="0" err="1" smtClean="0"/>
              <a:t>to</a:t>
            </a:r>
            <a:r>
              <a:rPr lang="es-DO" dirty="0" smtClean="0"/>
              <a:t> </a:t>
            </a:r>
            <a:r>
              <a:rPr lang="es-DO" dirty="0" err="1" smtClean="0"/>
              <a:t>analyze</a:t>
            </a:r>
            <a:r>
              <a:rPr lang="es-DO" dirty="0" smtClean="0"/>
              <a:t> </a:t>
            </a:r>
            <a:r>
              <a:rPr lang="es-DO" dirty="0" err="1" smtClean="0"/>
              <a:t>the</a:t>
            </a:r>
            <a:r>
              <a:rPr lang="es-DO" dirty="0" smtClean="0"/>
              <a:t> </a:t>
            </a:r>
            <a:r>
              <a:rPr lang="es-DO" dirty="0" err="1" smtClean="0"/>
              <a:t>relationship</a:t>
            </a:r>
            <a:r>
              <a:rPr lang="es-DO" dirty="0" smtClean="0"/>
              <a:t> </a:t>
            </a:r>
            <a:r>
              <a:rPr lang="es-DO" dirty="0" err="1" smtClean="0"/>
              <a:t>with</a:t>
            </a:r>
            <a:r>
              <a:rPr lang="es-DO" dirty="0" smtClean="0"/>
              <a:t> </a:t>
            </a:r>
            <a:r>
              <a:rPr lang="es-DO" dirty="0" err="1" smtClean="0"/>
              <a:t>the</a:t>
            </a:r>
            <a:r>
              <a:rPr lang="es-DO" dirty="0" smtClean="0"/>
              <a:t> </a:t>
            </a:r>
            <a:r>
              <a:rPr lang="es-DO" dirty="0" err="1" smtClean="0"/>
              <a:t>buyer</a:t>
            </a:r>
            <a:endParaRPr lang="es-DO" dirty="0"/>
          </a:p>
          <a:p>
            <a:r>
              <a:rPr lang="es-DO" dirty="0"/>
              <a:t>vii. </a:t>
            </a:r>
            <a:r>
              <a:rPr lang="es-DO" u="sng" dirty="0" smtClean="0"/>
              <a:t>Rules of sub-</a:t>
            </a:r>
            <a:r>
              <a:rPr lang="es-DO" u="sng" dirty="0" err="1" smtClean="0"/>
              <a:t>capitalization</a:t>
            </a:r>
            <a:r>
              <a:rPr lang="es-DO" dirty="0" smtClean="0"/>
              <a:t> </a:t>
            </a:r>
            <a:r>
              <a:rPr lang="es-DO" dirty="0" err="1" smtClean="0"/>
              <a:t>or</a:t>
            </a:r>
            <a:r>
              <a:rPr lang="es-DO" dirty="0" smtClean="0"/>
              <a:t> </a:t>
            </a:r>
            <a:r>
              <a:rPr lang="es-DO" dirty="0" err="1" smtClean="0"/>
              <a:t>thin</a:t>
            </a:r>
            <a:r>
              <a:rPr lang="es-DO" dirty="0" smtClean="0"/>
              <a:t> </a:t>
            </a:r>
            <a:r>
              <a:rPr lang="es-DO" dirty="0" err="1" smtClean="0"/>
              <a:t>capitalization</a:t>
            </a:r>
            <a:r>
              <a:rPr lang="es-DO" dirty="0" smtClean="0"/>
              <a:t> </a:t>
            </a:r>
            <a:r>
              <a:rPr lang="es-DO" dirty="0" err="1" smtClean="0"/>
              <a:t>to</a:t>
            </a:r>
            <a:r>
              <a:rPr lang="es-DO" dirty="0" smtClean="0"/>
              <a:t> </a:t>
            </a:r>
            <a:r>
              <a:rPr lang="es-DO" dirty="0" err="1" smtClean="0"/>
              <a:t>avoid</a:t>
            </a:r>
            <a:r>
              <a:rPr lang="es-DO" dirty="0" smtClean="0"/>
              <a:t> </a:t>
            </a:r>
            <a:r>
              <a:rPr lang="es-DO" dirty="0" err="1" smtClean="0"/>
              <a:t>excessive</a:t>
            </a:r>
            <a:r>
              <a:rPr lang="es-DO" dirty="0" smtClean="0"/>
              <a:t> </a:t>
            </a:r>
            <a:r>
              <a:rPr lang="es-DO" dirty="0" err="1" smtClean="0"/>
              <a:t>debt</a:t>
            </a:r>
            <a:r>
              <a:rPr lang="es-DO" dirty="0" smtClean="0"/>
              <a:t> </a:t>
            </a:r>
            <a:r>
              <a:rPr lang="es-DO" dirty="0" err="1" smtClean="0"/>
              <a:t>charges</a:t>
            </a:r>
            <a:r>
              <a:rPr lang="es-DO" dirty="0" smtClean="0"/>
              <a:t> </a:t>
            </a:r>
            <a:r>
              <a:rPr lang="es-DO" dirty="0" err="1" smtClean="0"/>
              <a:t>that</a:t>
            </a:r>
            <a:r>
              <a:rPr lang="es-DO" dirty="0" smtClean="0"/>
              <a:t> </a:t>
            </a:r>
            <a:r>
              <a:rPr lang="es-DO" dirty="0" err="1" smtClean="0"/>
              <a:t>penalize</a:t>
            </a:r>
            <a:r>
              <a:rPr lang="es-DO" dirty="0" smtClean="0"/>
              <a:t> </a:t>
            </a:r>
            <a:r>
              <a:rPr lang="es-DO" dirty="0" err="1" smtClean="0"/>
              <a:t>utilities</a:t>
            </a:r>
            <a:endParaRPr lang="es-DO" dirty="0"/>
          </a:p>
          <a:p>
            <a:endParaRPr lang="es-DO" dirty="0"/>
          </a:p>
          <a:p>
            <a:endParaRPr lang="es-DO" dirty="0"/>
          </a:p>
        </p:txBody>
      </p:sp>
      <p:sp>
        <p:nvSpPr>
          <p:cNvPr id="6" name="3 Título"/>
          <p:cNvSpPr txBox="1">
            <a:spLocks/>
          </p:cNvSpPr>
          <p:nvPr/>
        </p:nvSpPr>
        <p:spPr>
          <a:xfrm>
            <a:off x="44689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DO" b="1" dirty="0"/>
          </a:p>
        </p:txBody>
      </p:sp>
      <p:sp>
        <p:nvSpPr>
          <p:cNvPr id="7" name="6 CuadroTexto"/>
          <p:cNvSpPr txBox="1"/>
          <p:nvPr/>
        </p:nvSpPr>
        <p:spPr>
          <a:xfrm>
            <a:off x="3212454" y="218182"/>
            <a:ext cx="2883546" cy="1077218"/>
          </a:xfrm>
          <a:prstGeom prst="rect">
            <a:avLst/>
          </a:prstGeom>
          <a:noFill/>
        </p:spPr>
        <p:txBody>
          <a:bodyPr wrap="none" rtlCol="0">
            <a:spAutoFit/>
          </a:bodyPr>
          <a:lstStyle/>
          <a:p>
            <a:pPr algn="ctr"/>
            <a:r>
              <a:rPr lang="es-DO" sz="3200" b="1" dirty="0" err="1" smtClean="0"/>
              <a:t>Components</a:t>
            </a:r>
            <a:r>
              <a:rPr lang="es-DO" sz="3200" b="1" dirty="0" smtClean="0"/>
              <a:t> of </a:t>
            </a:r>
          </a:p>
          <a:p>
            <a:pPr algn="ctr"/>
            <a:r>
              <a:rPr lang="es-DO" sz="3200" b="1" dirty="0" err="1" smtClean="0"/>
              <a:t>Contracts</a:t>
            </a:r>
            <a:endParaRPr lang="es-DO" sz="3200" b="1" dirty="0"/>
          </a:p>
        </p:txBody>
      </p:sp>
    </p:spTree>
    <p:extLst>
      <p:ext uri="{BB962C8B-B14F-4D97-AF65-F5344CB8AC3E}">
        <p14:creationId xmlns:p14="http://schemas.microsoft.com/office/powerpoint/2010/main" val="27425385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DO" smtClean="0"/>
              <a:t> </a:t>
            </a:r>
            <a:endParaRPr lang="es-DO" dirty="0"/>
          </a:p>
        </p:txBody>
      </p:sp>
      <p:sp>
        <p:nvSpPr>
          <p:cNvPr id="4" name="3 Marcador de contenido"/>
          <p:cNvSpPr>
            <a:spLocks noGrp="1"/>
          </p:cNvSpPr>
          <p:nvPr>
            <p:ph idx="1"/>
          </p:nvPr>
        </p:nvSpPr>
        <p:spPr>
          <a:xfrm>
            <a:off x="457200" y="1600201"/>
            <a:ext cx="8077200" cy="4343400"/>
          </a:xfrm>
        </p:spPr>
        <p:txBody>
          <a:bodyPr>
            <a:normAutofit/>
          </a:bodyPr>
          <a:lstStyle/>
          <a:p>
            <a:r>
              <a:rPr lang="es-DO" dirty="0" err="1"/>
              <a:t>O</a:t>
            </a:r>
            <a:r>
              <a:rPr lang="es-DO" dirty="0" err="1" smtClean="0"/>
              <a:t>ther</a:t>
            </a:r>
            <a:r>
              <a:rPr lang="es-DO" dirty="0" smtClean="0"/>
              <a:t>:</a:t>
            </a:r>
          </a:p>
          <a:p>
            <a:pPr lvl="1"/>
            <a:r>
              <a:rPr lang="es-DO" dirty="0" err="1" smtClean="0"/>
              <a:t>Provisions</a:t>
            </a:r>
            <a:r>
              <a:rPr lang="es-DO" dirty="0" smtClean="0"/>
              <a:t> </a:t>
            </a:r>
            <a:r>
              <a:rPr lang="es-DO" dirty="0" err="1" smtClean="0"/>
              <a:t>for</a:t>
            </a:r>
            <a:r>
              <a:rPr lang="es-DO" dirty="0" smtClean="0"/>
              <a:t> </a:t>
            </a:r>
            <a:r>
              <a:rPr lang="es-DO" dirty="0"/>
              <a:t>t</a:t>
            </a:r>
            <a:r>
              <a:rPr lang="es-DO" dirty="0" smtClean="0"/>
              <a:t>ransfer </a:t>
            </a:r>
            <a:r>
              <a:rPr lang="es-DO" dirty="0" err="1" smtClean="0"/>
              <a:t>pricing</a:t>
            </a:r>
            <a:r>
              <a:rPr lang="es-DO" dirty="0" smtClean="0"/>
              <a:t> -- are </a:t>
            </a:r>
            <a:r>
              <a:rPr lang="es-DO" dirty="0" err="1" smtClean="0"/>
              <a:t>essential</a:t>
            </a:r>
            <a:r>
              <a:rPr lang="es-DO" dirty="0" smtClean="0"/>
              <a:t> </a:t>
            </a:r>
            <a:r>
              <a:rPr lang="es-DO" dirty="0" err="1" smtClean="0"/>
              <a:t>to</a:t>
            </a:r>
            <a:r>
              <a:rPr lang="es-DO" dirty="0" smtClean="0"/>
              <a:t> </a:t>
            </a:r>
            <a:r>
              <a:rPr lang="es-DO" dirty="0" err="1" smtClean="0"/>
              <a:t>guarantee</a:t>
            </a:r>
            <a:r>
              <a:rPr lang="es-DO" dirty="0" smtClean="0"/>
              <a:t> </a:t>
            </a:r>
            <a:r>
              <a:rPr lang="es-DO" dirty="0" err="1" smtClean="0"/>
              <a:t>that</a:t>
            </a:r>
            <a:r>
              <a:rPr lang="es-DO" dirty="0" smtClean="0"/>
              <a:t> </a:t>
            </a:r>
            <a:r>
              <a:rPr lang="es-DO" dirty="0" err="1" smtClean="0"/>
              <a:t>operations</a:t>
            </a:r>
            <a:r>
              <a:rPr lang="es-DO" dirty="0" smtClean="0"/>
              <a:t> </a:t>
            </a:r>
            <a:r>
              <a:rPr lang="es-DO" dirty="0" err="1" smtClean="0"/>
              <a:t>between</a:t>
            </a:r>
            <a:r>
              <a:rPr lang="es-DO" dirty="0" smtClean="0"/>
              <a:t> </a:t>
            </a:r>
            <a:r>
              <a:rPr lang="es-DO" dirty="0" err="1" smtClean="0"/>
              <a:t>the</a:t>
            </a:r>
            <a:r>
              <a:rPr lang="es-DO" dirty="0" smtClean="0"/>
              <a:t> </a:t>
            </a:r>
            <a:r>
              <a:rPr lang="es-DO" dirty="0" err="1" smtClean="0"/>
              <a:t>linked</a:t>
            </a:r>
            <a:r>
              <a:rPr lang="es-DO" dirty="0" smtClean="0"/>
              <a:t> </a:t>
            </a:r>
            <a:r>
              <a:rPr lang="es-DO" dirty="0" err="1" smtClean="0"/>
              <a:t>parties</a:t>
            </a:r>
            <a:r>
              <a:rPr lang="es-DO" dirty="0" smtClean="0">
                <a:solidFill>
                  <a:srgbClr val="FF0000"/>
                </a:solidFill>
              </a:rPr>
              <a:t> </a:t>
            </a:r>
            <a:r>
              <a:rPr lang="es-DO" dirty="0" smtClean="0"/>
              <a:t>do </a:t>
            </a:r>
            <a:r>
              <a:rPr lang="es-DO" dirty="0" err="1" smtClean="0"/>
              <a:t>not</a:t>
            </a:r>
            <a:r>
              <a:rPr lang="es-DO" dirty="0" smtClean="0"/>
              <a:t> </a:t>
            </a:r>
            <a:r>
              <a:rPr lang="es-DO" dirty="0" err="1" smtClean="0"/>
              <a:t>affect</a:t>
            </a:r>
            <a:r>
              <a:rPr lang="es-DO" dirty="0" smtClean="0"/>
              <a:t> </a:t>
            </a:r>
            <a:r>
              <a:rPr lang="es-DO" dirty="0" err="1" smtClean="0"/>
              <a:t>benefits</a:t>
            </a:r>
            <a:r>
              <a:rPr lang="es-DO" dirty="0" smtClean="0"/>
              <a:t>, </a:t>
            </a:r>
            <a:r>
              <a:rPr lang="es-DO" dirty="0" err="1" smtClean="0"/>
              <a:t>agreeing</a:t>
            </a:r>
            <a:r>
              <a:rPr lang="es-DO" dirty="0" smtClean="0"/>
              <a:t> </a:t>
            </a:r>
            <a:r>
              <a:rPr lang="es-DO" dirty="0" err="1" smtClean="0"/>
              <a:t>with</a:t>
            </a:r>
            <a:r>
              <a:rPr lang="es-DO" dirty="0" smtClean="0"/>
              <a:t> </a:t>
            </a:r>
            <a:r>
              <a:rPr lang="es-DO" dirty="0" err="1" smtClean="0"/>
              <a:t>the</a:t>
            </a:r>
            <a:r>
              <a:rPr lang="es-DO" dirty="0" smtClean="0"/>
              <a:t> </a:t>
            </a:r>
            <a:r>
              <a:rPr lang="es-DO" dirty="0" err="1" smtClean="0"/>
              <a:t>condition</a:t>
            </a:r>
            <a:r>
              <a:rPr lang="es-DO" dirty="0" smtClean="0"/>
              <a:t> </a:t>
            </a:r>
            <a:r>
              <a:rPr lang="es-DO" dirty="0" err="1" smtClean="0"/>
              <a:t>that</a:t>
            </a:r>
            <a:r>
              <a:rPr lang="es-DO" dirty="0" smtClean="0"/>
              <a:t> </a:t>
            </a:r>
            <a:r>
              <a:rPr lang="es-DO" dirty="0" err="1" smtClean="0"/>
              <a:t>they</a:t>
            </a:r>
            <a:r>
              <a:rPr lang="es-DO" dirty="0" smtClean="0"/>
              <a:t> </a:t>
            </a:r>
            <a:r>
              <a:rPr lang="es-DO" dirty="0" err="1" smtClean="0"/>
              <a:t>will</a:t>
            </a:r>
            <a:r>
              <a:rPr lang="es-DO" dirty="0" smtClean="0"/>
              <a:t> be </a:t>
            </a:r>
            <a:r>
              <a:rPr lang="es-DO" dirty="0" err="1" smtClean="0"/>
              <a:t>independent</a:t>
            </a:r>
            <a:endParaRPr lang="es-DO" dirty="0" smtClean="0"/>
          </a:p>
          <a:p>
            <a:pPr lvl="2"/>
            <a:r>
              <a:rPr lang="es-DO" dirty="0" err="1" smtClean="0"/>
              <a:t>Financing</a:t>
            </a:r>
            <a:endParaRPr lang="es-DO" dirty="0" smtClean="0"/>
          </a:p>
          <a:p>
            <a:pPr lvl="2"/>
            <a:r>
              <a:rPr lang="es-DO" dirty="0" smtClean="0"/>
              <a:t>Sales </a:t>
            </a:r>
          </a:p>
          <a:p>
            <a:pPr lvl="2"/>
            <a:r>
              <a:rPr lang="es-DO" dirty="0" err="1" smtClean="0"/>
              <a:t>Cost</a:t>
            </a:r>
            <a:r>
              <a:rPr lang="es-DO" dirty="0" smtClean="0"/>
              <a:t> of </a:t>
            </a:r>
            <a:r>
              <a:rPr lang="es-DO" dirty="0" err="1" smtClean="0"/>
              <a:t>services</a:t>
            </a:r>
            <a:endParaRPr lang="es-DO" dirty="0" smtClean="0"/>
          </a:p>
          <a:p>
            <a:pPr lvl="1"/>
            <a:r>
              <a:rPr lang="es-DO" dirty="0" err="1" smtClean="0"/>
              <a:t>Information</a:t>
            </a:r>
            <a:r>
              <a:rPr lang="es-DO" dirty="0" smtClean="0"/>
              <a:t> Exchange </a:t>
            </a:r>
            <a:r>
              <a:rPr lang="es-DO" dirty="0" err="1" smtClean="0"/>
              <a:t>Agreements</a:t>
            </a:r>
            <a:endParaRPr lang="es-DO" dirty="0" smtClean="0"/>
          </a:p>
          <a:p>
            <a:endParaRPr lang="es-DO" dirty="0"/>
          </a:p>
        </p:txBody>
      </p:sp>
      <p:sp>
        <p:nvSpPr>
          <p:cNvPr id="6" name="3 Título"/>
          <p:cNvSpPr txBox="1">
            <a:spLocks/>
          </p:cNvSpPr>
          <p:nvPr/>
        </p:nvSpPr>
        <p:spPr>
          <a:xfrm>
            <a:off x="44689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DO" b="1" dirty="0"/>
          </a:p>
        </p:txBody>
      </p:sp>
      <p:sp>
        <p:nvSpPr>
          <p:cNvPr id="7" name="6 CuadroTexto"/>
          <p:cNvSpPr txBox="1"/>
          <p:nvPr/>
        </p:nvSpPr>
        <p:spPr>
          <a:xfrm>
            <a:off x="3212454" y="218182"/>
            <a:ext cx="2883546" cy="1077218"/>
          </a:xfrm>
          <a:prstGeom prst="rect">
            <a:avLst/>
          </a:prstGeom>
          <a:noFill/>
        </p:spPr>
        <p:txBody>
          <a:bodyPr wrap="none" rtlCol="0">
            <a:spAutoFit/>
          </a:bodyPr>
          <a:lstStyle/>
          <a:p>
            <a:pPr algn="ctr"/>
            <a:r>
              <a:rPr lang="es-DO" sz="3200" b="1" dirty="0" err="1" smtClean="0"/>
              <a:t>Components</a:t>
            </a:r>
            <a:r>
              <a:rPr lang="es-DO" sz="3200" b="1" dirty="0" smtClean="0"/>
              <a:t> of </a:t>
            </a:r>
          </a:p>
          <a:p>
            <a:pPr algn="ctr"/>
            <a:r>
              <a:rPr lang="es-DO" sz="3200" b="1" dirty="0" err="1" smtClean="0"/>
              <a:t>Contracts</a:t>
            </a:r>
            <a:endParaRPr lang="es-DO" sz="3200" b="1" dirty="0"/>
          </a:p>
        </p:txBody>
      </p:sp>
    </p:spTree>
    <p:extLst>
      <p:ext uri="{BB962C8B-B14F-4D97-AF65-F5344CB8AC3E}">
        <p14:creationId xmlns:p14="http://schemas.microsoft.com/office/powerpoint/2010/main" val="14020117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DO" dirty="0" smtClean="0"/>
              <a:t> </a:t>
            </a:r>
            <a:endParaRPr lang="es-DO" dirty="0"/>
          </a:p>
        </p:txBody>
      </p:sp>
      <p:sp>
        <p:nvSpPr>
          <p:cNvPr id="4" name="3 Marcador de contenido"/>
          <p:cNvSpPr>
            <a:spLocks noGrp="1"/>
          </p:cNvSpPr>
          <p:nvPr>
            <p:ph idx="1"/>
          </p:nvPr>
        </p:nvSpPr>
        <p:spPr/>
        <p:txBody>
          <a:bodyPr>
            <a:normAutofit fontScale="70000" lnSpcReduction="20000"/>
          </a:bodyPr>
          <a:lstStyle/>
          <a:p>
            <a:r>
              <a:rPr lang="en-US" dirty="0" smtClean="0"/>
              <a:t>Code of best practices on fiscal transparency of IMF and Standards of EITI to promote transparency</a:t>
            </a:r>
          </a:p>
          <a:p>
            <a:r>
              <a:rPr lang="en-US" dirty="0" smtClean="0"/>
              <a:t>Two principles of the Standard EITI :</a:t>
            </a:r>
          </a:p>
          <a:p>
            <a:pPr lvl="1"/>
            <a:r>
              <a:rPr lang="en-US" dirty="0" smtClean="0"/>
              <a:t>“2. We affirm that it is within the domain of sovereign governments to </a:t>
            </a:r>
            <a:r>
              <a:rPr lang="en-US" u="sng" dirty="0" smtClean="0"/>
              <a:t>proceed with the administration of natural </a:t>
            </a:r>
            <a:r>
              <a:rPr lang="en-US" u="sng" dirty="0" smtClean="0"/>
              <a:t>resource </a:t>
            </a:r>
            <a:r>
              <a:rPr lang="en-US" u="sng" dirty="0" smtClean="0"/>
              <a:t>richness for the benefit of the citizens of their countries,</a:t>
            </a:r>
            <a:r>
              <a:rPr lang="en-US" dirty="0" smtClean="0"/>
              <a:t> so as to promote the interest of national development.” This principle recognizes that there is a commitment to obtain and exploit the resources that come from the mining industry</a:t>
            </a:r>
          </a:p>
          <a:p>
            <a:pPr lvl="1"/>
            <a:r>
              <a:rPr lang="en-US" dirty="0" smtClean="0"/>
              <a:t>“11. We believe that we need a broadly consistent and workable approach regarding to the </a:t>
            </a:r>
            <a:r>
              <a:rPr lang="en-US" u="sng" dirty="0" smtClean="0"/>
              <a:t>public disclosure of payments and incomes,</a:t>
            </a:r>
            <a:r>
              <a:rPr lang="en-US" dirty="0" smtClean="0"/>
              <a:t> easy to </a:t>
            </a:r>
            <a:r>
              <a:rPr lang="en-US" dirty="0" smtClean="0"/>
              <a:t>introduce </a:t>
            </a:r>
            <a:r>
              <a:rPr lang="en-US" dirty="0" smtClean="0"/>
              <a:t>and apply.” This type of approach  is based on rules for referral to information that is usually electronic in order to effectively exercise its taxation power; the rules are accustomed to the tax administration</a:t>
            </a:r>
          </a:p>
          <a:p>
            <a:endParaRPr lang="en-US" dirty="0"/>
          </a:p>
        </p:txBody>
      </p:sp>
      <p:sp>
        <p:nvSpPr>
          <p:cNvPr id="6" name="3 Título"/>
          <p:cNvSpPr txBox="1">
            <a:spLocks/>
          </p:cNvSpPr>
          <p:nvPr/>
        </p:nvSpPr>
        <p:spPr>
          <a:xfrm>
            <a:off x="44689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DO" b="1" dirty="0"/>
          </a:p>
        </p:txBody>
      </p:sp>
      <p:sp>
        <p:nvSpPr>
          <p:cNvPr id="7" name="6 CuadroTexto"/>
          <p:cNvSpPr txBox="1"/>
          <p:nvPr/>
        </p:nvSpPr>
        <p:spPr>
          <a:xfrm>
            <a:off x="3212454" y="218182"/>
            <a:ext cx="2883546" cy="1077218"/>
          </a:xfrm>
          <a:prstGeom prst="rect">
            <a:avLst/>
          </a:prstGeom>
          <a:noFill/>
        </p:spPr>
        <p:txBody>
          <a:bodyPr wrap="none" rtlCol="0">
            <a:spAutoFit/>
          </a:bodyPr>
          <a:lstStyle/>
          <a:p>
            <a:pPr algn="ctr"/>
            <a:r>
              <a:rPr lang="es-DO" sz="3200" b="1" dirty="0" err="1" smtClean="0"/>
              <a:t>Components</a:t>
            </a:r>
            <a:r>
              <a:rPr lang="es-DO" sz="3200" b="1" dirty="0" smtClean="0"/>
              <a:t> of </a:t>
            </a:r>
          </a:p>
          <a:p>
            <a:pPr algn="ctr"/>
            <a:r>
              <a:rPr lang="es-DO" sz="3200" b="1" dirty="0" err="1" smtClean="0"/>
              <a:t>Contracts</a:t>
            </a:r>
            <a:endParaRPr lang="es-DO" sz="3200" b="1" dirty="0"/>
          </a:p>
        </p:txBody>
      </p:sp>
    </p:spTree>
    <p:extLst>
      <p:ext uri="{BB962C8B-B14F-4D97-AF65-F5344CB8AC3E}">
        <p14:creationId xmlns:p14="http://schemas.microsoft.com/office/powerpoint/2010/main" val="8510209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DO" dirty="0" smtClean="0"/>
              <a:t> </a:t>
            </a:r>
            <a:endParaRPr lang="es-DO" dirty="0"/>
          </a:p>
        </p:txBody>
      </p:sp>
      <p:sp>
        <p:nvSpPr>
          <p:cNvPr id="4" name="3 Marcador de contenido"/>
          <p:cNvSpPr>
            <a:spLocks noGrp="1"/>
          </p:cNvSpPr>
          <p:nvPr>
            <p:ph idx="1"/>
          </p:nvPr>
        </p:nvSpPr>
        <p:spPr/>
        <p:txBody>
          <a:bodyPr>
            <a:normAutofit/>
          </a:bodyPr>
          <a:lstStyle/>
          <a:p>
            <a:r>
              <a:rPr lang="en-US" dirty="0" smtClean="0"/>
              <a:t>Falconbridge (1957), </a:t>
            </a:r>
            <a:r>
              <a:rPr lang="en-US" dirty="0" err="1" smtClean="0"/>
              <a:t>Barrick</a:t>
            </a:r>
            <a:r>
              <a:rPr lang="en-US" dirty="0" smtClean="0"/>
              <a:t> Gold (2002) and Laguna Limited (2004)</a:t>
            </a:r>
          </a:p>
          <a:p>
            <a:r>
              <a:rPr lang="en-US" dirty="0" smtClean="0"/>
              <a:t>ISR/RNF/PUN</a:t>
            </a:r>
          </a:p>
          <a:p>
            <a:r>
              <a:rPr lang="en-US" dirty="0" smtClean="0"/>
              <a:t>Complexity</a:t>
            </a:r>
          </a:p>
          <a:p>
            <a:r>
              <a:rPr lang="en-US" dirty="0" smtClean="0"/>
              <a:t>Few procedural rules</a:t>
            </a:r>
          </a:p>
          <a:p>
            <a:r>
              <a:rPr lang="en-US" dirty="0" smtClean="0"/>
              <a:t>General Regulatory Framework does not exist</a:t>
            </a:r>
          </a:p>
          <a:p>
            <a:pPr marL="0" indent="0">
              <a:buNone/>
            </a:pPr>
            <a:r>
              <a:rPr lang="es-DO" dirty="0" smtClean="0"/>
              <a:t> </a:t>
            </a:r>
          </a:p>
          <a:p>
            <a:pPr lvl="1"/>
            <a:endParaRPr lang="es-DO" dirty="0" smtClean="0"/>
          </a:p>
          <a:p>
            <a:endParaRPr lang="es-DO" dirty="0"/>
          </a:p>
          <a:p>
            <a:endParaRPr lang="es-DO" dirty="0"/>
          </a:p>
        </p:txBody>
      </p:sp>
      <p:sp>
        <p:nvSpPr>
          <p:cNvPr id="6" name="3 Título"/>
          <p:cNvSpPr txBox="1">
            <a:spLocks/>
          </p:cNvSpPr>
          <p:nvPr/>
        </p:nvSpPr>
        <p:spPr>
          <a:xfrm>
            <a:off x="44689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DO" b="1" dirty="0"/>
          </a:p>
        </p:txBody>
      </p:sp>
      <p:sp>
        <p:nvSpPr>
          <p:cNvPr id="3" name="2 CuadroTexto"/>
          <p:cNvSpPr txBox="1"/>
          <p:nvPr/>
        </p:nvSpPr>
        <p:spPr>
          <a:xfrm>
            <a:off x="2438400" y="470246"/>
            <a:ext cx="5132880" cy="584775"/>
          </a:xfrm>
          <a:prstGeom prst="rect">
            <a:avLst/>
          </a:prstGeom>
          <a:noFill/>
        </p:spPr>
        <p:txBody>
          <a:bodyPr wrap="none" rtlCol="0">
            <a:spAutoFit/>
          </a:bodyPr>
          <a:lstStyle/>
          <a:p>
            <a:pPr lvl="0"/>
            <a:r>
              <a:rPr lang="es-DO" sz="3200" b="1" dirty="0"/>
              <a:t>Notes </a:t>
            </a:r>
            <a:r>
              <a:rPr lang="es-DO" sz="3200" b="1" dirty="0" err="1"/>
              <a:t>on</a:t>
            </a:r>
            <a:r>
              <a:rPr lang="es-DO" sz="3200" b="1" dirty="0"/>
              <a:t> </a:t>
            </a:r>
            <a:r>
              <a:rPr lang="es-DO" sz="3200" b="1" dirty="0" err="1" smtClean="0"/>
              <a:t>the</a:t>
            </a:r>
            <a:r>
              <a:rPr lang="es-DO" sz="3200" b="1" dirty="0" smtClean="0"/>
              <a:t> </a:t>
            </a:r>
            <a:r>
              <a:rPr lang="es-DO" sz="3200" b="1" dirty="0" err="1" smtClean="0"/>
              <a:t>Dominican</a:t>
            </a:r>
            <a:r>
              <a:rPr lang="es-DO" sz="3200" b="1" dirty="0" smtClean="0"/>
              <a:t> </a:t>
            </a:r>
            <a:r>
              <a:rPr lang="es-DO" sz="3200" b="1" dirty="0" smtClean="0"/>
              <a:t>case</a:t>
            </a:r>
            <a:endParaRPr lang="pt-BR" sz="3200" dirty="0"/>
          </a:p>
        </p:txBody>
      </p:sp>
    </p:spTree>
    <p:extLst>
      <p:ext uri="{BB962C8B-B14F-4D97-AF65-F5344CB8AC3E}">
        <p14:creationId xmlns:p14="http://schemas.microsoft.com/office/powerpoint/2010/main" val="3474650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DO" smtClean="0"/>
              <a:t> </a:t>
            </a:r>
            <a:endParaRPr lang="es-DO" dirty="0"/>
          </a:p>
        </p:txBody>
      </p:sp>
      <p:sp>
        <p:nvSpPr>
          <p:cNvPr id="4" name="3 Marcador de contenido"/>
          <p:cNvSpPr>
            <a:spLocks noGrp="1"/>
          </p:cNvSpPr>
          <p:nvPr>
            <p:ph idx="1"/>
          </p:nvPr>
        </p:nvSpPr>
        <p:spPr>
          <a:xfrm>
            <a:off x="457200" y="1524000"/>
            <a:ext cx="8219290" cy="4648200"/>
          </a:xfrm>
        </p:spPr>
        <p:txBody>
          <a:bodyPr>
            <a:normAutofit fontScale="92500" lnSpcReduction="20000"/>
          </a:bodyPr>
          <a:lstStyle/>
          <a:p>
            <a:r>
              <a:rPr lang="en-US" dirty="0" smtClean="0"/>
              <a:t>Great importance of the mining sector to provide tax revenue to the state must be recognized </a:t>
            </a:r>
          </a:p>
          <a:p>
            <a:r>
              <a:rPr lang="en-US" dirty="0" smtClean="0"/>
              <a:t>Transparency in operations must be a commitment</a:t>
            </a:r>
          </a:p>
          <a:p>
            <a:r>
              <a:rPr lang="en-US" dirty="0" smtClean="0"/>
              <a:t>It is necessary that Tax Regulations and Procedures are part of concession contracts</a:t>
            </a:r>
          </a:p>
          <a:p>
            <a:r>
              <a:rPr lang="en-US" dirty="0" smtClean="0"/>
              <a:t>Simplicity and Clarity that taxes will be treated in contracts, impacts the liquidation</a:t>
            </a:r>
          </a:p>
          <a:p>
            <a:r>
              <a:rPr lang="en-US" dirty="0" smtClean="0"/>
              <a:t>For the correct determination of taxes that must be paid, it is required that the tax administration has power of enforcement</a:t>
            </a:r>
          </a:p>
        </p:txBody>
      </p:sp>
      <p:sp>
        <p:nvSpPr>
          <p:cNvPr id="6" name="3 Título"/>
          <p:cNvSpPr txBox="1">
            <a:spLocks/>
          </p:cNvSpPr>
          <p:nvPr/>
        </p:nvSpPr>
        <p:spPr>
          <a:xfrm>
            <a:off x="44689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DO" b="1" dirty="0"/>
          </a:p>
        </p:txBody>
      </p:sp>
      <p:sp>
        <p:nvSpPr>
          <p:cNvPr id="3" name="2 CuadroTexto"/>
          <p:cNvSpPr txBox="1"/>
          <p:nvPr/>
        </p:nvSpPr>
        <p:spPr>
          <a:xfrm>
            <a:off x="3429000" y="355312"/>
            <a:ext cx="2390398" cy="584775"/>
          </a:xfrm>
          <a:prstGeom prst="rect">
            <a:avLst/>
          </a:prstGeom>
          <a:noFill/>
        </p:spPr>
        <p:txBody>
          <a:bodyPr wrap="none" rtlCol="0">
            <a:spAutoFit/>
          </a:bodyPr>
          <a:lstStyle/>
          <a:p>
            <a:r>
              <a:rPr lang="es-DO" sz="3200" b="1" dirty="0" err="1" smtClean="0"/>
              <a:t>Conclusions</a:t>
            </a:r>
            <a:r>
              <a:rPr lang="es-DO" sz="3200" b="1" dirty="0" smtClean="0"/>
              <a:t>  </a:t>
            </a:r>
            <a:endParaRPr lang="es-DO" sz="3200" b="1" dirty="0"/>
          </a:p>
        </p:txBody>
      </p:sp>
    </p:spTree>
    <p:extLst>
      <p:ext uri="{BB962C8B-B14F-4D97-AF65-F5344CB8AC3E}">
        <p14:creationId xmlns:p14="http://schemas.microsoft.com/office/powerpoint/2010/main" val="27268626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DO" smtClean="0"/>
              <a:t> </a:t>
            </a:r>
            <a:endParaRPr lang="es-DO" dirty="0"/>
          </a:p>
        </p:txBody>
      </p:sp>
      <p:sp>
        <p:nvSpPr>
          <p:cNvPr id="4" name="3 Marcador de contenido"/>
          <p:cNvSpPr>
            <a:spLocks noGrp="1"/>
          </p:cNvSpPr>
          <p:nvPr>
            <p:ph idx="1"/>
          </p:nvPr>
        </p:nvSpPr>
        <p:spPr>
          <a:xfrm>
            <a:off x="446890" y="1524000"/>
            <a:ext cx="8087510" cy="4495800"/>
          </a:xfrm>
        </p:spPr>
        <p:txBody>
          <a:bodyPr>
            <a:normAutofit/>
          </a:bodyPr>
          <a:lstStyle/>
          <a:p>
            <a:r>
              <a:rPr lang="en-US" sz="2800" dirty="0" smtClean="0"/>
              <a:t>It is vital to recognize the role of the tax administration to design control mechanisms that enable correct determination of taxes and timely collection of tax debts</a:t>
            </a:r>
          </a:p>
          <a:p>
            <a:r>
              <a:rPr lang="en-US" sz="2800" dirty="0" smtClean="0"/>
              <a:t>There must be a legal framework to regulate the sector and clearly define roles of the governing authority of the mining industry; also to allow tax authority to exercise its functions with all the expected power.</a:t>
            </a:r>
            <a:r>
              <a:rPr lang="en-US" dirty="0" smtClean="0"/>
              <a:t>  </a:t>
            </a:r>
          </a:p>
        </p:txBody>
      </p:sp>
      <p:sp>
        <p:nvSpPr>
          <p:cNvPr id="6" name="3 Título"/>
          <p:cNvSpPr txBox="1">
            <a:spLocks/>
          </p:cNvSpPr>
          <p:nvPr/>
        </p:nvSpPr>
        <p:spPr>
          <a:xfrm>
            <a:off x="44689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DO" b="1" dirty="0"/>
          </a:p>
        </p:txBody>
      </p:sp>
      <p:sp>
        <p:nvSpPr>
          <p:cNvPr id="3" name="2 CuadroTexto"/>
          <p:cNvSpPr txBox="1"/>
          <p:nvPr/>
        </p:nvSpPr>
        <p:spPr>
          <a:xfrm>
            <a:off x="3429000" y="355312"/>
            <a:ext cx="2390398" cy="584775"/>
          </a:xfrm>
          <a:prstGeom prst="rect">
            <a:avLst/>
          </a:prstGeom>
          <a:noFill/>
        </p:spPr>
        <p:txBody>
          <a:bodyPr wrap="none" rtlCol="0">
            <a:spAutoFit/>
          </a:bodyPr>
          <a:lstStyle/>
          <a:p>
            <a:r>
              <a:rPr lang="es-DO" sz="3200" b="1" dirty="0" err="1" smtClean="0"/>
              <a:t>Conclusions</a:t>
            </a:r>
            <a:r>
              <a:rPr lang="es-DO" sz="3200" b="1" dirty="0" smtClean="0"/>
              <a:t>  </a:t>
            </a:r>
            <a:endParaRPr lang="es-DO" sz="3200" b="1" dirty="0"/>
          </a:p>
        </p:txBody>
      </p:sp>
    </p:spTree>
    <p:extLst>
      <p:ext uri="{BB962C8B-B14F-4D97-AF65-F5344CB8AC3E}">
        <p14:creationId xmlns:p14="http://schemas.microsoft.com/office/powerpoint/2010/main" val="27095078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DO" smtClean="0"/>
              <a:t> </a:t>
            </a:r>
            <a:endParaRPr lang="es-DO" dirty="0"/>
          </a:p>
        </p:txBody>
      </p:sp>
      <p:sp>
        <p:nvSpPr>
          <p:cNvPr id="4" name="3 Marcador de contenido"/>
          <p:cNvSpPr>
            <a:spLocks noGrp="1"/>
          </p:cNvSpPr>
          <p:nvPr>
            <p:ph idx="1"/>
          </p:nvPr>
        </p:nvSpPr>
        <p:spPr>
          <a:xfrm>
            <a:off x="457200" y="1524000"/>
            <a:ext cx="8001000" cy="4495800"/>
          </a:xfrm>
        </p:spPr>
        <p:txBody>
          <a:bodyPr>
            <a:normAutofit lnSpcReduction="10000"/>
          </a:bodyPr>
          <a:lstStyle/>
          <a:p>
            <a:r>
              <a:rPr lang="en-US" dirty="0" smtClean="0"/>
              <a:t>Principle number 1 of the EITI Standard:</a:t>
            </a:r>
          </a:p>
          <a:p>
            <a:pPr marL="0" indent="0">
              <a:buNone/>
            </a:pPr>
            <a:r>
              <a:rPr lang="en-US" dirty="0" smtClean="0"/>
              <a:t> “We share the view that the prudent use of natural resource richness should be an important driving force for the sustainable economic growth that contributes to the sustainable development and to poverty reduction. However, if  this richness is not properly managed, could produce negative economic and social effects’’.</a:t>
            </a:r>
            <a:endParaRPr lang="en-US" dirty="0"/>
          </a:p>
        </p:txBody>
      </p:sp>
      <p:sp>
        <p:nvSpPr>
          <p:cNvPr id="6" name="3 Título"/>
          <p:cNvSpPr txBox="1">
            <a:spLocks/>
          </p:cNvSpPr>
          <p:nvPr/>
        </p:nvSpPr>
        <p:spPr>
          <a:xfrm>
            <a:off x="44689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DO" b="1" dirty="0"/>
          </a:p>
        </p:txBody>
      </p:sp>
      <p:sp>
        <p:nvSpPr>
          <p:cNvPr id="3" name="2 CuadroTexto"/>
          <p:cNvSpPr txBox="1"/>
          <p:nvPr/>
        </p:nvSpPr>
        <p:spPr>
          <a:xfrm>
            <a:off x="3429000" y="355312"/>
            <a:ext cx="2390398" cy="584775"/>
          </a:xfrm>
          <a:prstGeom prst="rect">
            <a:avLst/>
          </a:prstGeom>
          <a:noFill/>
        </p:spPr>
        <p:txBody>
          <a:bodyPr wrap="none" rtlCol="0">
            <a:spAutoFit/>
          </a:bodyPr>
          <a:lstStyle/>
          <a:p>
            <a:r>
              <a:rPr lang="es-DO" sz="3200" b="1" dirty="0" err="1" smtClean="0"/>
              <a:t>Conclusions</a:t>
            </a:r>
            <a:r>
              <a:rPr lang="es-DO" sz="3200" b="1" dirty="0" smtClean="0"/>
              <a:t>  </a:t>
            </a:r>
            <a:endParaRPr lang="es-DO" sz="3200" b="1" dirty="0"/>
          </a:p>
        </p:txBody>
      </p:sp>
    </p:spTree>
    <p:extLst>
      <p:ext uri="{BB962C8B-B14F-4D97-AF65-F5344CB8AC3E}">
        <p14:creationId xmlns:p14="http://schemas.microsoft.com/office/powerpoint/2010/main" val="1255107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DO" smtClean="0"/>
              <a:t> </a:t>
            </a:r>
            <a:endParaRPr lang="es-DO"/>
          </a:p>
        </p:txBody>
      </p:sp>
      <p:graphicFrame>
        <p:nvGraphicFramePr>
          <p:cNvPr id="7" name="6 Marcador de contenido"/>
          <p:cNvGraphicFramePr>
            <a:graphicFrameLocks noGrp="1"/>
          </p:cNvGraphicFramePr>
          <p:nvPr>
            <p:ph idx="1"/>
            <p:extLst>
              <p:ext uri="{D42A27DB-BD31-4B8C-83A1-F6EECF244321}">
                <p14:modId xmlns:p14="http://schemas.microsoft.com/office/powerpoint/2010/main" val="1663179896"/>
              </p:ext>
            </p:extLst>
          </p:nvPr>
        </p:nvGraphicFramePr>
        <p:xfrm>
          <a:off x="228600" y="1447800"/>
          <a:ext cx="84582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3 Título"/>
          <p:cNvSpPr txBox="1">
            <a:spLocks/>
          </p:cNvSpPr>
          <p:nvPr/>
        </p:nvSpPr>
        <p:spPr>
          <a:xfrm>
            <a:off x="583019" y="228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DO" smtClean="0"/>
              <a:t> </a:t>
            </a:r>
            <a:endParaRPr lang="es-DO"/>
          </a:p>
        </p:txBody>
      </p:sp>
      <p:sp>
        <p:nvSpPr>
          <p:cNvPr id="3" name="2 Rectángulo"/>
          <p:cNvSpPr/>
          <p:nvPr/>
        </p:nvSpPr>
        <p:spPr>
          <a:xfrm>
            <a:off x="2199640" y="381000"/>
            <a:ext cx="4876800" cy="646331"/>
          </a:xfrm>
          <a:prstGeom prst="rect">
            <a:avLst/>
          </a:prstGeom>
        </p:spPr>
        <p:txBody>
          <a:bodyPr wrap="square">
            <a:spAutoFit/>
          </a:bodyPr>
          <a:lstStyle/>
          <a:p>
            <a:pPr algn="ctr"/>
            <a:r>
              <a:rPr lang="en-US" sz="3600" b="1" dirty="0" smtClean="0"/>
              <a:t>Contents </a:t>
            </a:r>
            <a:endParaRPr lang="es-DO" sz="3600" b="1" dirty="0"/>
          </a:p>
        </p:txBody>
      </p:sp>
    </p:spTree>
    <p:extLst>
      <p:ext uri="{BB962C8B-B14F-4D97-AF65-F5344CB8AC3E}">
        <p14:creationId xmlns:p14="http://schemas.microsoft.com/office/powerpoint/2010/main" val="2800413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b="-2000"/>
          </a:stretch>
        </a:blipFill>
        <a:effectLst/>
      </p:bgPr>
    </p:bg>
    <p:spTree>
      <p:nvGrpSpPr>
        <p:cNvPr id="1" name=""/>
        <p:cNvGrpSpPr/>
        <p:nvPr/>
      </p:nvGrpSpPr>
      <p:grpSpPr>
        <a:xfrm>
          <a:off x="0" y="0"/>
          <a:ext cx="0" cy="0"/>
          <a:chOff x="0" y="0"/>
          <a:chExt cx="0" cy="0"/>
        </a:xfrm>
      </p:grpSpPr>
      <p:sp>
        <p:nvSpPr>
          <p:cNvPr id="6" name="3 Título"/>
          <p:cNvSpPr>
            <a:spLocks noGrp="1"/>
          </p:cNvSpPr>
          <p:nvPr>
            <p:ph type="ctrTitle"/>
          </p:nvPr>
        </p:nvSpPr>
        <p:spPr>
          <a:xfrm>
            <a:off x="609600" y="2743200"/>
            <a:ext cx="7772400" cy="1470025"/>
          </a:xfrm>
        </p:spPr>
        <p:txBody>
          <a:bodyPr>
            <a:noAutofit/>
          </a:bodyPr>
          <a:lstStyle/>
          <a:p>
            <a:r>
              <a:rPr lang="es-DO" sz="3200" b="1" dirty="0" err="1" smtClean="0"/>
              <a:t>Thank</a:t>
            </a:r>
            <a:r>
              <a:rPr lang="es-DO" sz="3200" b="1" dirty="0" smtClean="0"/>
              <a:t> </a:t>
            </a:r>
            <a:r>
              <a:rPr lang="es-DO" sz="3200" b="1" dirty="0" err="1" smtClean="0"/>
              <a:t>you</a:t>
            </a:r>
            <a:r>
              <a:rPr lang="es-DO" sz="3200" b="1" dirty="0" smtClean="0"/>
              <a:t> </a:t>
            </a:r>
            <a:r>
              <a:rPr lang="es-DO" sz="3200" b="1" dirty="0" err="1" smtClean="0"/>
              <a:t>for</a:t>
            </a:r>
            <a:r>
              <a:rPr lang="es-DO" sz="3200" b="1" dirty="0"/>
              <a:t> </a:t>
            </a:r>
            <a:r>
              <a:rPr lang="es-DO" sz="3200" b="1" dirty="0" err="1" smtClean="0"/>
              <a:t>your</a:t>
            </a:r>
            <a:r>
              <a:rPr lang="es-DO" sz="3200" b="1" dirty="0" smtClean="0"/>
              <a:t> </a:t>
            </a:r>
            <a:r>
              <a:rPr lang="es-DO" sz="3200" b="1" dirty="0" err="1" smtClean="0"/>
              <a:t>attention</a:t>
            </a:r>
            <a:r>
              <a:rPr lang="es-DO" sz="3200" b="1" dirty="0"/>
              <a:t>.</a:t>
            </a:r>
            <a:r>
              <a:rPr lang="es-DO" sz="3200" b="1" dirty="0" smtClean="0"/>
              <a:t/>
            </a:r>
            <a:br>
              <a:rPr lang="es-DO" sz="3200" b="1" dirty="0" smtClean="0"/>
            </a:br>
            <a:r>
              <a:rPr lang="es-DO" sz="1200" b="1" dirty="0" smtClean="0">
                <a:hlinkClick r:id="rId3"/>
              </a:rPr>
              <a:t>montasyapurg@gmail.com</a:t>
            </a:r>
            <a:r>
              <a:rPr lang="es-DO" sz="1200" b="1" dirty="0" smtClean="0"/>
              <a:t/>
            </a:r>
            <a:br>
              <a:rPr lang="es-DO" sz="1200" b="1" dirty="0" smtClean="0"/>
            </a:br>
            <a:r>
              <a:rPr lang="es-DO" sz="1200" b="1" dirty="0" smtClean="0">
                <a:hlinkClick r:id="rId4"/>
              </a:rPr>
              <a:t>gmontas@consultoresparaeldesarrollo.com</a:t>
            </a:r>
            <a:r>
              <a:rPr lang="es-DO" sz="1200" b="1" dirty="0" smtClean="0"/>
              <a:t> </a:t>
            </a:r>
            <a:r>
              <a:rPr lang="es-DO" sz="3200" b="1" dirty="0" smtClean="0"/>
              <a:t/>
            </a:r>
            <a:br>
              <a:rPr lang="es-DO" sz="3200" b="1" dirty="0" smtClean="0"/>
            </a:br>
            <a:endParaRPr lang="es-DO" sz="3200" dirty="0"/>
          </a:p>
        </p:txBody>
      </p:sp>
    </p:spTree>
    <p:extLst>
      <p:ext uri="{BB962C8B-B14F-4D97-AF65-F5344CB8AC3E}">
        <p14:creationId xmlns:p14="http://schemas.microsoft.com/office/powerpoint/2010/main" val="3605831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b="-2000"/>
          </a:stretch>
        </a:blipFill>
        <a:effectLst/>
      </p:bgPr>
    </p:bg>
    <p:spTree>
      <p:nvGrpSpPr>
        <p:cNvPr id="1" name=""/>
        <p:cNvGrpSpPr/>
        <p:nvPr/>
      </p:nvGrpSpPr>
      <p:grpSpPr>
        <a:xfrm>
          <a:off x="0" y="0"/>
          <a:ext cx="0" cy="0"/>
          <a:chOff x="0" y="0"/>
          <a:chExt cx="0" cy="0"/>
        </a:xfrm>
      </p:grpSpPr>
      <p:sp>
        <p:nvSpPr>
          <p:cNvPr id="4" name="3 Título"/>
          <p:cNvSpPr>
            <a:spLocks noGrp="1"/>
          </p:cNvSpPr>
          <p:nvPr>
            <p:ph type="ctrTitle"/>
          </p:nvPr>
        </p:nvSpPr>
        <p:spPr>
          <a:xfrm>
            <a:off x="540807" y="1435735"/>
            <a:ext cx="7772400" cy="1470025"/>
          </a:xfrm>
        </p:spPr>
        <p:txBody>
          <a:bodyPr>
            <a:noAutofit/>
          </a:bodyPr>
          <a:lstStyle/>
          <a:p>
            <a:r>
              <a:rPr lang="es-DO" sz="3200" b="1" dirty="0" err="1" smtClean="0">
                <a:effectLst>
                  <a:outerShdw blurRad="38100" dist="38100" dir="2700000" algn="tl">
                    <a:srgbClr val="000000">
                      <a:alpha val="43137"/>
                    </a:srgbClr>
                  </a:outerShdw>
                </a:effectLst>
              </a:rPr>
              <a:t>Income</a:t>
            </a:r>
            <a:r>
              <a:rPr lang="es-DO" sz="3200" b="1" dirty="0" smtClean="0">
                <a:effectLst>
                  <a:outerShdw blurRad="38100" dist="38100" dir="2700000" algn="tl">
                    <a:srgbClr val="000000">
                      <a:alpha val="43137"/>
                    </a:srgbClr>
                  </a:outerShdw>
                </a:effectLst>
              </a:rPr>
              <a:t> and Expenses: </a:t>
            </a:r>
            <a:br>
              <a:rPr lang="es-DO" sz="3200" b="1" dirty="0" smtClean="0">
                <a:effectLst>
                  <a:outerShdw blurRad="38100" dist="38100" dir="2700000" algn="tl">
                    <a:srgbClr val="000000">
                      <a:alpha val="43137"/>
                    </a:srgbClr>
                  </a:outerShdw>
                </a:effectLst>
              </a:rPr>
            </a:br>
            <a:r>
              <a:rPr lang="es-DO" sz="3200" b="1" dirty="0" err="1">
                <a:effectLst>
                  <a:outerShdw blurRad="38100" dist="38100" dir="2700000" algn="tl">
                    <a:srgbClr val="000000">
                      <a:alpha val="43137"/>
                    </a:srgbClr>
                  </a:outerShdw>
                </a:effectLst>
              </a:rPr>
              <a:t>T</a:t>
            </a:r>
            <a:r>
              <a:rPr lang="es-DO" sz="3200" b="1" dirty="0" err="1" smtClean="0">
                <a:effectLst>
                  <a:outerShdw blurRad="38100" dist="38100" dir="2700000" algn="tl">
                    <a:srgbClr val="000000">
                      <a:alpha val="43137"/>
                    </a:srgbClr>
                  </a:outerShdw>
                </a:effectLst>
              </a:rPr>
              <a:t>wo</a:t>
            </a:r>
            <a:r>
              <a:rPr lang="es-DO" sz="3200" b="1" dirty="0" smtClean="0">
                <a:effectLst>
                  <a:outerShdw blurRad="38100" dist="38100" dir="2700000" algn="tl">
                    <a:srgbClr val="000000">
                      <a:alpha val="43137"/>
                    </a:srgbClr>
                  </a:outerShdw>
                </a:effectLst>
              </a:rPr>
              <a:t> </a:t>
            </a:r>
            <a:r>
              <a:rPr lang="es-DO" sz="3200" b="1" dirty="0" err="1" smtClean="0">
                <a:effectLst>
                  <a:outerShdw blurRad="38100" dist="38100" dir="2700000" algn="tl">
                    <a:srgbClr val="000000">
                      <a:alpha val="43137"/>
                    </a:srgbClr>
                  </a:outerShdw>
                </a:effectLst>
              </a:rPr>
              <a:t>sides</a:t>
            </a:r>
            <a:r>
              <a:rPr lang="es-DO" sz="3200" b="1" dirty="0" smtClean="0">
                <a:effectLst>
                  <a:outerShdw blurRad="38100" dist="38100" dir="2700000" algn="tl">
                    <a:srgbClr val="000000">
                      <a:alpha val="43137"/>
                    </a:srgbClr>
                  </a:outerShdw>
                </a:effectLst>
              </a:rPr>
              <a:t> of </a:t>
            </a:r>
            <a:r>
              <a:rPr lang="es-DO" sz="3200" b="1" dirty="0" err="1" smtClean="0">
                <a:effectLst>
                  <a:outerShdw blurRad="38100" dist="38100" dir="2700000" algn="tl">
                    <a:srgbClr val="000000">
                      <a:alpha val="43137"/>
                    </a:srgbClr>
                  </a:outerShdw>
                </a:effectLst>
              </a:rPr>
              <a:t>the</a:t>
            </a:r>
            <a:r>
              <a:rPr lang="es-DO" sz="3200" b="1" dirty="0" smtClean="0">
                <a:effectLst>
                  <a:outerShdw blurRad="38100" dist="38100" dir="2700000" algn="tl">
                    <a:srgbClr val="000000">
                      <a:alpha val="43137"/>
                    </a:srgbClr>
                  </a:outerShdw>
                </a:effectLst>
              </a:rPr>
              <a:t> </a:t>
            </a:r>
            <a:r>
              <a:rPr lang="es-DO" sz="3200" b="1" dirty="0" err="1" smtClean="0">
                <a:effectLst>
                  <a:outerShdw blurRad="38100" dist="38100" dir="2700000" algn="tl">
                    <a:srgbClr val="000000">
                      <a:alpha val="43137"/>
                    </a:srgbClr>
                  </a:outerShdw>
                </a:effectLst>
              </a:rPr>
              <a:t>same</a:t>
            </a:r>
            <a:r>
              <a:rPr lang="es-DO" sz="3200" b="1" dirty="0" smtClean="0">
                <a:effectLst>
                  <a:outerShdw blurRad="38100" dist="38100" dir="2700000" algn="tl">
                    <a:srgbClr val="000000">
                      <a:alpha val="43137"/>
                    </a:srgbClr>
                  </a:outerShdw>
                </a:effectLst>
              </a:rPr>
              <a:t> </a:t>
            </a:r>
            <a:r>
              <a:rPr lang="es-DO" sz="3200" b="1" dirty="0" err="1" smtClean="0">
                <a:effectLst>
                  <a:outerShdw blurRad="38100" dist="38100" dir="2700000" algn="tl">
                    <a:srgbClr val="000000">
                      <a:alpha val="43137"/>
                    </a:srgbClr>
                  </a:outerShdw>
                </a:effectLst>
              </a:rPr>
              <a:t>coin</a:t>
            </a:r>
            <a:endParaRPr lang="es-DO" sz="3200" dirty="0"/>
          </a:p>
        </p:txBody>
      </p:sp>
      <p:pic>
        <p:nvPicPr>
          <p:cNvPr id="5" name="4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5000" y="2895600"/>
            <a:ext cx="5044015" cy="2099234"/>
          </a:xfrm>
          <a:prstGeom prst="rect">
            <a:avLst/>
          </a:prstGeom>
        </p:spPr>
      </p:pic>
      <p:sp>
        <p:nvSpPr>
          <p:cNvPr id="3" name="2 Flecha derecha"/>
          <p:cNvSpPr/>
          <p:nvPr/>
        </p:nvSpPr>
        <p:spPr>
          <a:xfrm>
            <a:off x="1157514" y="1600200"/>
            <a:ext cx="1295400" cy="914400"/>
          </a:xfrm>
          <a:prstGeom prst="rightArrow">
            <a:avLst/>
          </a:prstGeom>
          <a:solidFill>
            <a:schemeClr val="accent2"/>
          </a:solidFill>
          <a:ln>
            <a:noFill/>
          </a:ln>
          <a:scene3d>
            <a:camera prst="isometricOffAxis1To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Tree>
    <p:extLst>
      <p:ext uri="{BB962C8B-B14F-4D97-AF65-F5344CB8AC3E}">
        <p14:creationId xmlns:p14="http://schemas.microsoft.com/office/powerpoint/2010/main" val="3531616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DO" dirty="0" smtClean="0"/>
              <a:t> </a:t>
            </a:r>
            <a:endParaRPr lang="es-DO" dirty="0"/>
          </a:p>
        </p:txBody>
      </p:sp>
      <p:sp>
        <p:nvSpPr>
          <p:cNvPr id="4" name="3 Marcador de contenido"/>
          <p:cNvSpPr>
            <a:spLocks noGrp="1"/>
          </p:cNvSpPr>
          <p:nvPr>
            <p:ph idx="1"/>
          </p:nvPr>
        </p:nvSpPr>
        <p:spPr>
          <a:xfrm>
            <a:off x="304800" y="1524000"/>
            <a:ext cx="8229600" cy="4525963"/>
          </a:xfrm>
        </p:spPr>
        <p:txBody>
          <a:bodyPr>
            <a:normAutofit/>
          </a:bodyPr>
          <a:lstStyle/>
          <a:p>
            <a:r>
              <a:rPr lang="en-US" dirty="0" smtClean="0"/>
              <a:t>Contribution = Income</a:t>
            </a:r>
          </a:p>
          <a:p>
            <a:pPr lvl="1"/>
            <a:r>
              <a:rPr lang="en-US" dirty="0" smtClean="0"/>
              <a:t> mining industry - exhaustible resources and, therefore, we must “consume” responsibly obtaining maximum benefit; </a:t>
            </a:r>
          </a:p>
          <a:p>
            <a:pPr lvl="1"/>
            <a:r>
              <a:rPr lang="en-US" dirty="0" smtClean="0"/>
              <a:t>obtaining higher income from this sector </a:t>
            </a:r>
            <a:r>
              <a:rPr lang="en-US" u="sng" dirty="0" smtClean="0"/>
              <a:t>could help unburden less productive sectors</a:t>
            </a:r>
            <a:r>
              <a:rPr lang="en-US" dirty="0" smtClean="0"/>
              <a:t> in the country.  In practically all countries with a mining tradition, this sector is subject to  tax burdens that duplicates the rest. </a:t>
            </a:r>
          </a:p>
          <a:p>
            <a:endParaRPr lang="en-US" dirty="0"/>
          </a:p>
        </p:txBody>
      </p:sp>
      <p:sp>
        <p:nvSpPr>
          <p:cNvPr id="6" name="3 Título"/>
          <p:cNvSpPr txBox="1">
            <a:spLocks/>
          </p:cNvSpPr>
          <p:nvPr/>
        </p:nvSpPr>
        <p:spPr>
          <a:xfrm>
            <a:off x="44689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DO" b="1" dirty="0"/>
          </a:p>
        </p:txBody>
      </p:sp>
      <p:sp>
        <p:nvSpPr>
          <p:cNvPr id="3" name="2 CuadroTexto"/>
          <p:cNvSpPr txBox="1"/>
          <p:nvPr/>
        </p:nvSpPr>
        <p:spPr>
          <a:xfrm>
            <a:off x="2209800" y="355312"/>
            <a:ext cx="4903458" cy="584775"/>
          </a:xfrm>
          <a:prstGeom prst="rect">
            <a:avLst/>
          </a:prstGeom>
          <a:noFill/>
        </p:spPr>
        <p:txBody>
          <a:bodyPr wrap="none" rtlCol="0">
            <a:spAutoFit/>
          </a:bodyPr>
          <a:lstStyle/>
          <a:p>
            <a:r>
              <a:rPr lang="es-DO" sz="3200" b="1" dirty="0" err="1" smtClean="0"/>
              <a:t>Relevance</a:t>
            </a:r>
            <a:r>
              <a:rPr lang="es-DO" sz="3200" b="1" dirty="0" smtClean="0"/>
              <a:t> of </a:t>
            </a:r>
            <a:r>
              <a:rPr lang="es-DO" sz="3200" b="1" dirty="0" err="1" smtClean="0"/>
              <a:t>the</a:t>
            </a:r>
            <a:r>
              <a:rPr lang="es-DO" sz="3200" b="1" dirty="0" smtClean="0"/>
              <a:t> </a:t>
            </a:r>
            <a:r>
              <a:rPr lang="es-DO" sz="3200" b="1" dirty="0" err="1" smtClean="0"/>
              <a:t>topic</a:t>
            </a:r>
            <a:r>
              <a:rPr lang="es-DO" sz="3200" b="1" dirty="0" smtClean="0"/>
              <a:t> (1/2)</a:t>
            </a:r>
            <a:endParaRPr lang="es-DO" sz="3200" b="1" dirty="0"/>
          </a:p>
        </p:txBody>
      </p:sp>
    </p:spTree>
    <p:extLst>
      <p:ext uri="{BB962C8B-B14F-4D97-AF65-F5344CB8AC3E}">
        <p14:creationId xmlns:p14="http://schemas.microsoft.com/office/powerpoint/2010/main" val="3589822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DO" dirty="0" smtClean="0"/>
              <a:t> </a:t>
            </a:r>
            <a:endParaRPr lang="es-DO" dirty="0"/>
          </a:p>
        </p:txBody>
      </p:sp>
      <p:sp>
        <p:nvSpPr>
          <p:cNvPr id="4" name="3 Marcador de contenido"/>
          <p:cNvSpPr>
            <a:spLocks noGrp="1"/>
          </p:cNvSpPr>
          <p:nvPr>
            <p:ph idx="1"/>
          </p:nvPr>
        </p:nvSpPr>
        <p:spPr>
          <a:xfrm>
            <a:off x="304800" y="1524000"/>
            <a:ext cx="8229600" cy="4525963"/>
          </a:xfrm>
        </p:spPr>
        <p:txBody>
          <a:bodyPr>
            <a:normAutofit/>
          </a:bodyPr>
          <a:lstStyle/>
          <a:p>
            <a:r>
              <a:rPr lang="es-DO" dirty="0" err="1" smtClean="0"/>
              <a:t>Resources</a:t>
            </a:r>
            <a:r>
              <a:rPr lang="es-DO" dirty="0" smtClean="0"/>
              <a:t> </a:t>
            </a:r>
            <a:r>
              <a:rPr lang="es-DO" dirty="0" err="1" smtClean="0"/>
              <a:t>suitable</a:t>
            </a:r>
            <a:r>
              <a:rPr lang="es-DO" dirty="0" smtClean="0"/>
              <a:t> </a:t>
            </a:r>
            <a:r>
              <a:rPr lang="es-DO" dirty="0" err="1" smtClean="0"/>
              <a:t>for</a:t>
            </a:r>
            <a:r>
              <a:rPr lang="es-DO" dirty="0" smtClean="0"/>
              <a:t> </a:t>
            </a:r>
            <a:r>
              <a:rPr lang="es-DO" dirty="0" err="1" smtClean="0"/>
              <a:t>creating</a:t>
            </a:r>
            <a:r>
              <a:rPr lang="es-DO" dirty="0" smtClean="0"/>
              <a:t> </a:t>
            </a:r>
            <a:r>
              <a:rPr lang="en-US" u="sng" dirty="0" smtClean="0"/>
              <a:t>“countercyclical”</a:t>
            </a:r>
            <a:r>
              <a:rPr lang="es-DO" u="sng" dirty="0"/>
              <a:t> </a:t>
            </a:r>
            <a:r>
              <a:rPr lang="es-DO" u="sng" dirty="0" err="1" smtClean="0"/>
              <a:t>funds</a:t>
            </a:r>
            <a:r>
              <a:rPr lang="en-US" u="sng" dirty="0" smtClean="0"/>
              <a:t>,</a:t>
            </a:r>
            <a:r>
              <a:rPr lang="en-US" dirty="0" smtClean="0"/>
              <a:t> </a:t>
            </a:r>
            <a:r>
              <a:rPr lang="es-DO" dirty="0" err="1" smtClean="0"/>
              <a:t>maintaining</a:t>
            </a:r>
            <a:r>
              <a:rPr lang="es-DO" dirty="0" smtClean="0"/>
              <a:t> </a:t>
            </a:r>
            <a:r>
              <a:rPr lang="es-DO" dirty="0" err="1" smtClean="0"/>
              <a:t>levels</a:t>
            </a:r>
            <a:r>
              <a:rPr lang="es-DO" dirty="0" smtClean="0"/>
              <a:t> of social </a:t>
            </a:r>
            <a:r>
              <a:rPr lang="es-DO" dirty="0" err="1" smtClean="0"/>
              <a:t>spending</a:t>
            </a:r>
            <a:r>
              <a:rPr lang="es-DO" dirty="0" smtClean="0"/>
              <a:t> and </a:t>
            </a:r>
            <a:r>
              <a:rPr lang="es-DO" dirty="0" err="1" smtClean="0"/>
              <a:t>emergency</a:t>
            </a:r>
            <a:r>
              <a:rPr lang="es-DO" dirty="0" smtClean="0"/>
              <a:t> </a:t>
            </a:r>
            <a:r>
              <a:rPr lang="es-DO" dirty="0" err="1" smtClean="0"/>
              <a:t>funds</a:t>
            </a:r>
            <a:r>
              <a:rPr lang="es-DO" dirty="0" smtClean="0"/>
              <a:t>, </a:t>
            </a:r>
            <a:r>
              <a:rPr lang="es-DO" dirty="0" err="1" smtClean="0"/>
              <a:t>attending</a:t>
            </a:r>
            <a:r>
              <a:rPr lang="es-DO" dirty="0" smtClean="0"/>
              <a:t> </a:t>
            </a:r>
            <a:r>
              <a:rPr lang="es-DO" dirty="0" err="1" smtClean="0"/>
              <a:t>investments</a:t>
            </a:r>
            <a:r>
              <a:rPr lang="es-DO" dirty="0" smtClean="0"/>
              <a:t> and </a:t>
            </a:r>
            <a:r>
              <a:rPr lang="es-DO" dirty="0" err="1" smtClean="0"/>
              <a:t>unforeseen</a:t>
            </a:r>
            <a:r>
              <a:rPr lang="es-DO" dirty="0" smtClean="0"/>
              <a:t> expenses </a:t>
            </a:r>
          </a:p>
          <a:p>
            <a:pPr lvl="1"/>
            <a:r>
              <a:rPr lang="en-US" sz="3200" dirty="0" smtClean="0"/>
              <a:t>Requires </a:t>
            </a:r>
            <a:r>
              <a:rPr lang="en-US" sz="3200" dirty="0"/>
              <a:t>institutional strength and ability to plan / </a:t>
            </a:r>
            <a:r>
              <a:rPr lang="en-US" sz="3200" dirty="0" smtClean="0"/>
              <a:t>vision</a:t>
            </a:r>
            <a:r>
              <a:rPr lang="es-DO" sz="3200" dirty="0" smtClean="0"/>
              <a:t> of </a:t>
            </a:r>
            <a:r>
              <a:rPr lang="es-DO" sz="3200" dirty="0" err="1" smtClean="0"/>
              <a:t>future</a:t>
            </a:r>
            <a:endParaRPr lang="es-DO" sz="3200" dirty="0"/>
          </a:p>
        </p:txBody>
      </p:sp>
      <p:sp>
        <p:nvSpPr>
          <p:cNvPr id="6" name="3 Título"/>
          <p:cNvSpPr txBox="1">
            <a:spLocks/>
          </p:cNvSpPr>
          <p:nvPr/>
        </p:nvSpPr>
        <p:spPr>
          <a:xfrm>
            <a:off x="44689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DO" b="1" dirty="0"/>
          </a:p>
        </p:txBody>
      </p:sp>
      <p:sp>
        <p:nvSpPr>
          <p:cNvPr id="3" name="2 CuadroTexto"/>
          <p:cNvSpPr txBox="1"/>
          <p:nvPr/>
        </p:nvSpPr>
        <p:spPr>
          <a:xfrm>
            <a:off x="2209800" y="355312"/>
            <a:ext cx="4903458" cy="584775"/>
          </a:xfrm>
          <a:prstGeom prst="rect">
            <a:avLst/>
          </a:prstGeom>
          <a:noFill/>
        </p:spPr>
        <p:txBody>
          <a:bodyPr wrap="none" rtlCol="0">
            <a:spAutoFit/>
          </a:bodyPr>
          <a:lstStyle/>
          <a:p>
            <a:r>
              <a:rPr lang="es-DO" sz="3200" b="1" dirty="0" err="1"/>
              <a:t>Relevance</a:t>
            </a:r>
            <a:r>
              <a:rPr lang="es-DO" sz="3200" b="1" dirty="0"/>
              <a:t> of </a:t>
            </a:r>
            <a:r>
              <a:rPr lang="es-DO" sz="3200" b="1" dirty="0" err="1"/>
              <a:t>the</a:t>
            </a:r>
            <a:r>
              <a:rPr lang="es-DO" sz="3200" b="1" dirty="0"/>
              <a:t> </a:t>
            </a:r>
            <a:r>
              <a:rPr lang="es-DO" sz="3200" b="1" dirty="0" err="1" smtClean="0"/>
              <a:t>topic</a:t>
            </a:r>
            <a:r>
              <a:rPr lang="es-DO" sz="3200" b="1" dirty="0" smtClean="0"/>
              <a:t> (</a:t>
            </a:r>
            <a:r>
              <a:rPr lang="es-DO" sz="3200" b="1" dirty="0"/>
              <a:t>2/2</a:t>
            </a:r>
            <a:r>
              <a:rPr lang="es-DO" sz="3200" b="1" dirty="0" smtClean="0"/>
              <a:t>)</a:t>
            </a:r>
            <a:endParaRPr lang="es-DO" sz="3200" b="1" dirty="0"/>
          </a:p>
        </p:txBody>
      </p:sp>
    </p:spTree>
    <p:extLst>
      <p:ext uri="{BB962C8B-B14F-4D97-AF65-F5344CB8AC3E}">
        <p14:creationId xmlns:p14="http://schemas.microsoft.com/office/powerpoint/2010/main" val="82343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DO" smtClean="0"/>
              <a:t> </a:t>
            </a:r>
            <a:endParaRPr lang="es-DO" dirty="0"/>
          </a:p>
        </p:txBody>
      </p:sp>
      <p:sp>
        <p:nvSpPr>
          <p:cNvPr id="4" name="3 Marcador de contenido"/>
          <p:cNvSpPr>
            <a:spLocks noGrp="1"/>
          </p:cNvSpPr>
          <p:nvPr>
            <p:ph idx="1"/>
          </p:nvPr>
        </p:nvSpPr>
        <p:spPr>
          <a:xfrm>
            <a:off x="446890" y="1447800"/>
            <a:ext cx="8239910" cy="4678363"/>
          </a:xfrm>
        </p:spPr>
        <p:txBody>
          <a:bodyPr>
            <a:normAutofit fontScale="62500" lnSpcReduction="20000"/>
          </a:bodyPr>
          <a:lstStyle/>
          <a:p>
            <a:r>
              <a:rPr lang="es-DO" dirty="0" smtClean="0"/>
              <a:t>A </a:t>
            </a:r>
            <a:r>
              <a:rPr lang="es-DO" dirty="0" err="1" smtClean="0"/>
              <a:t>win</a:t>
            </a:r>
            <a:r>
              <a:rPr lang="es-DO" dirty="0" smtClean="0"/>
              <a:t> – </a:t>
            </a:r>
            <a:r>
              <a:rPr lang="es-DO" dirty="0" err="1" smtClean="0"/>
              <a:t>win</a:t>
            </a:r>
            <a:r>
              <a:rPr lang="es-DO" dirty="0" smtClean="0"/>
              <a:t> </a:t>
            </a:r>
            <a:r>
              <a:rPr lang="es-DO" dirty="0" err="1" smtClean="0"/>
              <a:t>relationship</a:t>
            </a:r>
            <a:r>
              <a:rPr lang="es-DO" dirty="0" smtClean="0"/>
              <a:t>;</a:t>
            </a:r>
          </a:p>
          <a:p>
            <a:r>
              <a:rPr lang="es-DO" dirty="0" err="1" smtClean="0"/>
              <a:t>The</a:t>
            </a:r>
            <a:r>
              <a:rPr lang="es-DO" dirty="0" smtClean="0"/>
              <a:t> </a:t>
            </a:r>
            <a:r>
              <a:rPr lang="es-DO" dirty="0" err="1" smtClean="0"/>
              <a:t>Policy</a:t>
            </a:r>
            <a:r>
              <a:rPr lang="es-DO" dirty="0" smtClean="0"/>
              <a:t> </a:t>
            </a:r>
            <a:r>
              <a:rPr lang="es-DO" dirty="0" err="1" smtClean="0"/>
              <a:t>Potential</a:t>
            </a:r>
            <a:r>
              <a:rPr lang="es-DO" dirty="0" smtClean="0"/>
              <a:t> </a:t>
            </a:r>
            <a:r>
              <a:rPr lang="es-DO" dirty="0" err="1" smtClean="0"/>
              <a:t>Index</a:t>
            </a:r>
            <a:r>
              <a:rPr lang="es-DO" dirty="0" smtClean="0"/>
              <a:t> (PPI) </a:t>
            </a:r>
            <a:r>
              <a:rPr lang="es-DO" dirty="0" err="1" smtClean="0"/>
              <a:t>is</a:t>
            </a:r>
            <a:r>
              <a:rPr lang="es-DO" dirty="0" smtClean="0"/>
              <a:t> </a:t>
            </a:r>
            <a:r>
              <a:rPr lang="es-DO" dirty="0" err="1" smtClean="0"/>
              <a:t>an</a:t>
            </a:r>
            <a:r>
              <a:rPr lang="es-DO" dirty="0" smtClean="0"/>
              <a:t> </a:t>
            </a:r>
            <a:r>
              <a:rPr lang="es-DO" dirty="0" err="1" smtClean="0"/>
              <a:t>evaluation</a:t>
            </a:r>
            <a:r>
              <a:rPr lang="es-DO" dirty="0" smtClean="0"/>
              <a:t> of </a:t>
            </a:r>
            <a:r>
              <a:rPr lang="es-DO" dirty="0" err="1" smtClean="0"/>
              <a:t>the</a:t>
            </a:r>
            <a:r>
              <a:rPr lang="es-DO" dirty="0" smtClean="0"/>
              <a:t> </a:t>
            </a:r>
            <a:r>
              <a:rPr lang="es-DO" dirty="0" err="1" smtClean="0"/>
              <a:t>business</a:t>
            </a:r>
            <a:r>
              <a:rPr lang="es-DO" dirty="0" smtClean="0"/>
              <a:t> </a:t>
            </a:r>
            <a:r>
              <a:rPr lang="es-DO" dirty="0" err="1" smtClean="0"/>
              <a:t>environment</a:t>
            </a:r>
            <a:r>
              <a:rPr lang="es-DO" dirty="0" smtClean="0"/>
              <a:t> </a:t>
            </a:r>
            <a:r>
              <a:rPr lang="es-DO" dirty="0" smtClean="0"/>
              <a:t>, </a:t>
            </a:r>
            <a:r>
              <a:rPr lang="es-DO" dirty="0" err="1" smtClean="0"/>
              <a:t>that</a:t>
            </a:r>
            <a:r>
              <a:rPr lang="es-DO" dirty="0" smtClean="0"/>
              <a:t> </a:t>
            </a:r>
            <a:r>
              <a:rPr lang="es-DO" dirty="0" err="1" smtClean="0"/>
              <a:t>offers</a:t>
            </a:r>
            <a:r>
              <a:rPr lang="es-DO" dirty="0" smtClean="0"/>
              <a:t> a </a:t>
            </a:r>
            <a:r>
              <a:rPr lang="es-DO" dirty="0" err="1" smtClean="0"/>
              <a:t>vision</a:t>
            </a:r>
            <a:r>
              <a:rPr lang="es-DO" dirty="0" smtClean="0"/>
              <a:t> </a:t>
            </a:r>
            <a:r>
              <a:rPr lang="es-DO" dirty="0" err="1" smtClean="0"/>
              <a:t>to</a:t>
            </a:r>
            <a:r>
              <a:rPr lang="es-DO" dirty="0" smtClean="0"/>
              <a:t> </a:t>
            </a:r>
            <a:r>
              <a:rPr lang="es-DO" dirty="0" err="1" smtClean="0"/>
              <a:t>which</a:t>
            </a:r>
            <a:r>
              <a:rPr lang="es-DO" dirty="0" smtClean="0"/>
              <a:t> </a:t>
            </a:r>
            <a:r>
              <a:rPr lang="es-DO" dirty="0" err="1" smtClean="0"/>
              <a:t>investors</a:t>
            </a:r>
            <a:r>
              <a:rPr lang="es-DO" dirty="0" smtClean="0"/>
              <a:t> </a:t>
            </a:r>
            <a:r>
              <a:rPr lang="es-DO" dirty="0" err="1" smtClean="0"/>
              <a:t>prefer</a:t>
            </a:r>
            <a:r>
              <a:rPr lang="es-DO" dirty="0" smtClean="0"/>
              <a:t> </a:t>
            </a:r>
            <a:r>
              <a:rPr lang="es-DO" dirty="0" err="1" smtClean="0"/>
              <a:t>to</a:t>
            </a:r>
            <a:r>
              <a:rPr lang="es-DO" dirty="0" smtClean="0"/>
              <a:t> come.  </a:t>
            </a:r>
            <a:r>
              <a:rPr lang="es-DO" dirty="0" err="1" smtClean="0"/>
              <a:t>Some</a:t>
            </a:r>
            <a:r>
              <a:rPr lang="es-DO" dirty="0" smtClean="0"/>
              <a:t> of </a:t>
            </a:r>
            <a:r>
              <a:rPr lang="es-DO" dirty="0" err="1" smtClean="0"/>
              <a:t>the</a:t>
            </a:r>
            <a:r>
              <a:rPr lang="es-DO" dirty="0" smtClean="0"/>
              <a:t> </a:t>
            </a:r>
            <a:r>
              <a:rPr lang="es-DO" dirty="0" err="1" smtClean="0"/>
              <a:t>aspects</a:t>
            </a:r>
            <a:r>
              <a:rPr lang="es-DO" dirty="0" smtClean="0"/>
              <a:t> </a:t>
            </a:r>
            <a:r>
              <a:rPr lang="es-DO" dirty="0" err="1" smtClean="0"/>
              <a:t>that</a:t>
            </a:r>
            <a:r>
              <a:rPr lang="es-DO" dirty="0" smtClean="0"/>
              <a:t> </a:t>
            </a:r>
            <a:r>
              <a:rPr lang="es-DO" dirty="0" err="1" smtClean="0"/>
              <a:t>they</a:t>
            </a:r>
            <a:r>
              <a:rPr lang="es-DO" dirty="0" smtClean="0"/>
              <a:t> </a:t>
            </a:r>
            <a:r>
              <a:rPr lang="es-DO" dirty="0" smtClean="0"/>
              <a:t> </a:t>
            </a:r>
            <a:r>
              <a:rPr lang="es-DO" dirty="0" err="1" smtClean="0"/>
              <a:t>take</a:t>
            </a:r>
            <a:r>
              <a:rPr lang="es-DO" smtClean="0"/>
              <a:t> into</a:t>
            </a:r>
            <a:r>
              <a:rPr lang="es-DO" dirty="0" smtClean="0"/>
              <a:t> </a:t>
            </a:r>
            <a:r>
              <a:rPr lang="es-DO" dirty="0" err="1" smtClean="0"/>
              <a:t>consideration</a:t>
            </a:r>
            <a:r>
              <a:rPr lang="es-DO" dirty="0" smtClean="0"/>
              <a:t> are </a:t>
            </a:r>
            <a:r>
              <a:rPr lang="es-DO" dirty="0" err="1" smtClean="0"/>
              <a:t>the</a:t>
            </a:r>
            <a:r>
              <a:rPr lang="es-DO" dirty="0" smtClean="0"/>
              <a:t> </a:t>
            </a:r>
            <a:r>
              <a:rPr lang="es-DO" dirty="0" err="1" smtClean="0"/>
              <a:t>following</a:t>
            </a:r>
            <a:r>
              <a:rPr lang="es-DO" dirty="0" smtClean="0"/>
              <a:t>:</a:t>
            </a:r>
          </a:p>
          <a:p>
            <a:pPr lvl="1"/>
            <a:r>
              <a:rPr lang="es-DO" dirty="0" smtClean="0"/>
              <a:t>Legal </a:t>
            </a:r>
            <a:r>
              <a:rPr lang="es-DO" dirty="0" err="1" smtClean="0"/>
              <a:t>system</a:t>
            </a:r>
            <a:r>
              <a:rPr lang="es-DO" dirty="0" smtClean="0"/>
              <a:t> (</a:t>
            </a:r>
            <a:r>
              <a:rPr lang="en-US" dirty="0" smtClean="0"/>
              <a:t>legal processes that are fair, transparent, non-corrupt, timely, efficiently managed, etc.);</a:t>
            </a:r>
          </a:p>
          <a:p>
            <a:pPr lvl="1"/>
            <a:r>
              <a:rPr lang="en-US" dirty="0" smtClean="0"/>
              <a:t>Taxation regime (includes taxes from individuals, corporate, payroll, capital and others, and complexity of tax compliance);</a:t>
            </a:r>
          </a:p>
          <a:p>
            <a:pPr lvl="1"/>
            <a:r>
              <a:rPr lang="en-US" dirty="0" smtClean="0"/>
              <a:t>Political stability</a:t>
            </a:r>
          </a:p>
          <a:p>
            <a:pPr lvl="1"/>
            <a:r>
              <a:rPr lang="en-US" dirty="0" smtClean="0"/>
              <a:t>Labor regulations/ employment agreements and labor militancy/interruptions of work; </a:t>
            </a:r>
          </a:p>
          <a:p>
            <a:pPr lvl="1"/>
            <a:r>
              <a:rPr lang="en-US" dirty="0" smtClean="0"/>
              <a:t>Quality of the geological data base (includes quality and scale of maps, easy access to information, etc.);</a:t>
            </a:r>
          </a:p>
          <a:p>
            <a:pPr lvl="1"/>
            <a:r>
              <a:rPr lang="en-US" dirty="0" smtClean="0"/>
              <a:t>Security level (includes physical security due to threat of terrorist attacks, criminal, guerrilla groups, etc.); </a:t>
            </a:r>
          </a:p>
          <a:p>
            <a:pPr lvl="1"/>
            <a:r>
              <a:rPr lang="en-US" dirty="0" smtClean="0"/>
              <a:t>Availability of labor/skills</a:t>
            </a:r>
          </a:p>
        </p:txBody>
      </p:sp>
      <p:sp>
        <p:nvSpPr>
          <p:cNvPr id="6" name="3 Título"/>
          <p:cNvSpPr txBox="1">
            <a:spLocks/>
          </p:cNvSpPr>
          <p:nvPr/>
        </p:nvSpPr>
        <p:spPr>
          <a:xfrm>
            <a:off x="44689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DO" b="1" dirty="0"/>
          </a:p>
        </p:txBody>
      </p:sp>
      <p:sp>
        <p:nvSpPr>
          <p:cNvPr id="3" name="2 CuadroTexto"/>
          <p:cNvSpPr txBox="1"/>
          <p:nvPr/>
        </p:nvSpPr>
        <p:spPr>
          <a:xfrm>
            <a:off x="2286000" y="533400"/>
            <a:ext cx="4274503" cy="584775"/>
          </a:xfrm>
          <a:prstGeom prst="rect">
            <a:avLst/>
          </a:prstGeom>
          <a:noFill/>
        </p:spPr>
        <p:txBody>
          <a:bodyPr wrap="none" rtlCol="0">
            <a:spAutoFit/>
          </a:bodyPr>
          <a:lstStyle/>
          <a:p>
            <a:r>
              <a:rPr lang="es-DO" sz="3200" b="1" dirty="0" err="1" smtClean="0"/>
              <a:t>Fraser</a:t>
            </a:r>
            <a:r>
              <a:rPr lang="es-DO" sz="3200" b="1" dirty="0" smtClean="0"/>
              <a:t> </a:t>
            </a:r>
            <a:r>
              <a:rPr lang="es-DO" sz="3200" b="1" dirty="0" err="1"/>
              <a:t>I</a:t>
            </a:r>
            <a:r>
              <a:rPr lang="es-DO" sz="3200" b="1" dirty="0" err="1" smtClean="0"/>
              <a:t>nstitute</a:t>
            </a:r>
            <a:r>
              <a:rPr lang="es-DO" sz="3200" b="1" dirty="0" smtClean="0"/>
              <a:t> and PPI</a:t>
            </a:r>
            <a:endParaRPr lang="es-DO" sz="3200" b="1" dirty="0"/>
          </a:p>
        </p:txBody>
      </p:sp>
    </p:spTree>
    <p:extLst>
      <p:ext uri="{BB962C8B-B14F-4D97-AF65-F5344CB8AC3E}">
        <p14:creationId xmlns:p14="http://schemas.microsoft.com/office/powerpoint/2010/main" val="27581386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DO" dirty="0" smtClean="0"/>
              <a:t> </a:t>
            </a:r>
            <a:endParaRPr lang="es-DO" dirty="0"/>
          </a:p>
        </p:txBody>
      </p:sp>
      <p:sp>
        <p:nvSpPr>
          <p:cNvPr id="4" name="3 Marcador de contenido"/>
          <p:cNvSpPr>
            <a:spLocks noGrp="1"/>
          </p:cNvSpPr>
          <p:nvPr>
            <p:ph idx="1"/>
          </p:nvPr>
        </p:nvSpPr>
        <p:spPr/>
        <p:txBody>
          <a:bodyPr>
            <a:normAutofit/>
          </a:bodyPr>
          <a:lstStyle/>
          <a:p>
            <a:endParaRPr lang="es-DO" dirty="0"/>
          </a:p>
          <a:p>
            <a:endParaRPr lang="es-DO" dirty="0"/>
          </a:p>
        </p:txBody>
      </p:sp>
      <p:sp>
        <p:nvSpPr>
          <p:cNvPr id="6" name="3 Título"/>
          <p:cNvSpPr txBox="1">
            <a:spLocks/>
          </p:cNvSpPr>
          <p:nvPr/>
        </p:nvSpPr>
        <p:spPr>
          <a:xfrm>
            <a:off x="44689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DO" b="1" dirty="0"/>
          </a:p>
        </p:txBody>
      </p:sp>
      <p:sp>
        <p:nvSpPr>
          <p:cNvPr id="3" name="2 CuadroTexto"/>
          <p:cNvSpPr txBox="1"/>
          <p:nvPr/>
        </p:nvSpPr>
        <p:spPr>
          <a:xfrm>
            <a:off x="3212454" y="172462"/>
            <a:ext cx="2883546" cy="1077218"/>
          </a:xfrm>
          <a:prstGeom prst="rect">
            <a:avLst/>
          </a:prstGeom>
          <a:noFill/>
        </p:spPr>
        <p:txBody>
          <a:bodyPr wrap="none" rtlCol="0">
            <a:spAutoFit/>
          </a:bodyPr>
          <a:lstStyle/>
          <a:p>
            <a:pPr algn="ctr"/>
            <a:r>
              <a:rPr lang="es-DO" sz="3200" b="1" dirty="0" err="1" smtClean="0"/>
              <a:t>Components</a:t>
            </a:r>
            <a:r>
              <a:rPr lang="es-DO" sz="3200" b="1" dirty="0" smtClean="0"/>
              <a:t> of </a:t>
            </a:r>
          </a:p>
          <a:p>
            <a:pPr algn="ctr"/>
            <a:r>
              <a:rPr lang="es-DO" sz="3200" b="1" dirty="0" err="1" smtClean="0"/>
              <a:t>Contracts</a:t>
            </a:r>
            <a:endParaRPr lang="es-DO" sz="3200" b="1" dirty="0"/>
          </a:p>
        </p:txBody>
      </p:sp>
      <p:graphicFrame>
        <p:nvGraphicFramePr>
          <p:cNvPr id="5" name="4 Diagrama"/>
          <p:cNvGraphicFramePr/>
          <p:nvPr>
            <p:extLst>
              <p:ext uri="{D42A27DB-BD31-4B8C-83A1-F6EECF244321}">
                <p14:modId xmlns:p14="http://schemas.microsoft.com/office/powerpoint/2010/main" val="2070309142"/>
              </p:ext>
            </p:extLst>
          </p:nvPr>
        </p:nvGraphicFramePr>
        <p:xfrm>
          <a:off x="1513690" y="1524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7 Flecha izquierda"/>
          <p:cNvSpPr/>
          <p:nvPr/>
        </p:nvSpPr>
        <p:spPr>
          <a:xfrm>
            <a:off x="6075680" y="2908468"/>
            <a:ext cx="1111798" cy="838200"/>
          </a:xfrm>
          <a:prstGeom prst="leftArrow">
            <a:avLst/>
          </a:prstGeom>
          <a:solidFill>
            <a:schemeClr val="accent2"/>
          </a:solidFill>
          <a:ln>
            <a:noFill/>
          </a:ln>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9" name="8 CuadroTexto"/>
          <p:cNvSpPr txBox="1"/>
          <p:nvPr/>
        </p:nvSpPr>
        <p:spPr>
          <a:xfrm>
            <a:off x="6400799" y="2446803"/>
            <a:ext cx="1888530" cy="461665"/>
          </a:xfrm>
          <a:prstGeom prst="rect">
            <a:avLst/>
          </a:prstGeom>
          <a:noFill/>
        </p:spPr>
        <p:txBody>
          <a:bodyPr wrap="none" rtlCol="0">
            <a:spAutoFit/>
          </a:bodyPr>
          <a:lstStyle/>
          <a:p>
            <a:r>
              <a:rPr lang="es-DO" sz="2400" b="1" dirty="0" smtClean="0">
                <a:solidFill>
                  <a:srgbClr val="C00000"/>
                </a:solidFill>
              </a:rPr>
              <a:t>VISION OF TA</a:t>
            </a:r>
            <a:endParaRPr lang="es-DO" sz="2400" b="1" dirty="0">
              <a:solidFill>
                <a:srgbClr val="C00000"/>
              </a:solidFill>
            </a:endParaRPr>
          </a:p>
        </p:txBody>
      </p:sp>
    </p:spTree>
    <p:extLst>
      <p:ext uri="{BB962C8B-B14F-4D97-AF65-F5344CB8AC3E}">
        <p14:creationId xmlns:p14="http://schemas.microsoft.com/office/powerpoint/2010/main" val="3613068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DO" dirty="0" smtClean="0"/>
              <a:t> </a:t>
            </a:r>
            <a:endParaRPr lang="es-DO" dirty="0"/>
          </a:p>
        </p:txBody>
      </p:sp>
      <p:sp>
        <p:nvSpPr>
          <p:cNvPr id="4" name="3 Marcador de contenido"/>
          <p:cNvSpPr>
            <a:spLocks noGrp="1"/>
          </p:cNvSpPr>
          <p:nvPr>
            <p:ph idx="1"/>
          </p:nvPr>
        </p:nvSpPr>
        <p:spPr>
          <a:xfrm>
            <a:off x="436730" y="1524000"/>
            <a:ext cx="8229600" cy="4525963"/>
          </a:xfrm>
        </p:spPr>
        <p:txBody>
          <a:bodyPr>
            <a:normAutofit/>
          </a:bodyPr>
          <a:lstStyle/>
          <a:p>
            <a:r>
              <a:rPr lang="es-DO" sz="2800" dirty="0" smtClean="0"/>
              <a:t>1st: </a:t>
            </a:r>
            <a:r>
              <a:rPr lang="es-DO" sz="2800" dirty="0" err="1" smtClean="0"/>
              <a:t>About</a:t>
            </a:r>
            <a:r>
              <a:rPr lang="es-DO" sz="2800" dirty="0" smtClean="0"/>
              <a:t> </a:t>
            </a:r>
            <a:r>
              <a:rPr lang="es-DO" sz="2800" dirty="0" err="1" smtClean="0"/>
              <a:t>rates</a:t>
            </a:r>
            <a:r>
              <a:rPr lang="es-DO" sz="2800" dirty="0" smtClean="0"/>
              <a:t> and </a:t>
            </a:r>
            <a:r>
              <a:rPr lang="es-DO" sz="2800" dirty="0" err="1" smtClean="0"/>
              <a:t>taxes</a:t>
            </a:r>
            <a:r>
              <a:rPr lang="es-DO" sz="2800" dirty="0" smtClean="0"/>
              <a:t> </a:t>
            </a:r>
            <a:r>
              <a:rPr lang="es-DO" sz="2800" dirty="0" err="1" smtClean="0"/>
              <a:t>payable</a:t>
            </a:r>
            <a:r>
              <a:rPr lang="es-DO" sz="2800" dirty="0" smtClean="0"/>
              <a:t>:</a:t>
            </a:r>
          </a:p>
          <a:p>
            <a:pPr lvl="1"/>
            <a:r>
              <a:rPr lang="es-DO" dirty="0" err="1" smtClean="0"/>
              <a:t>taxes</a:t>
            </a:r>
            <a:r>
              <a:rPr lang="es-DO" dirty="0" smtClean="0"/>
              <a:t>, </a:t>
            </a:r>
            <a:r>
              <a:rPr lang="es-DO" dirty="0" err="1" smtClean="0"/>
              <a:t>rates</a:t>
            </a:r>
            <a:r>
              <a:rPr lang="es-DO" dirty="0" smtClean="0"/>
              <a:t> and </a:t>
            </a:r>
            <a:r>
              <a:rPr lang="es-DO" dirty="0" err="1" smtClean="0"/>
              <a:t>contributions</a:t>
            </a:r>
            <a:r>
              <a:rPr lang="es-DO" dirty="0" smtClean="0"/>
              <a:t> </a:t>
            </a:r>
            <a:r>
              <a:rPr lang="es-DO" dirty="0" err="1" smtClean="0"/>
              <a:t>applicable</a:t>
            </a:r>
            <a:r>
              <a:rPr lang="es-DO" dirty="0" smtClean="0"/>
              <a:t> </a:t>
            </a:r>
            <a:r>
              <a:rPr lang="es-DO" dirty="0" err="1" smtClean="0"/>
              <a:t>to</a:t>
            </a:r>
            <a:r>
              <a:rPr lang="es-DO" dirty="0" smtClean="0"/>
              <a:t> </a:t>
            </a:r>
            <a:r>
              <a:rPr lang="es-DO" dirty="0" err="1" smtClean="0"/>
              <a:t>mining</a:t>
            </a:r>
            <a:r>
              <a:rPr lang="es-DO" dirty="0" smtClean="0"/>
              <a:t> </a:t>
            </a:r>
            <a:r>
              <a:rPr lang="es-DO" dirty="0" err="1" smtClean="0"/>
              <a:t>operations</a:t>
            </a:r>
            <a:r>
              <a:rPr lang="es-DO" dirty="0" smtClean="0"/>
              <a:t> define </a:t>
            </a:r>
            <a:r>
              <a:rPr lang="es-DO" dirty="0" err="1" smtClean="0"/>
              <a:t>the</a:t>
            </a:r>
            <a:r>
              <a:rPr lang="es-DO" dirty="0" smtClean="0"/>
              <a:t> </a:t>
            </a:r>
            <a:r>
              <a:rPr lang="es-DO" dirty="0" err="1" smtClean="0"/>
              <a:t>taxable</a:t>
            </a:r>
            <a:r>
              <a:rPr lang="es-DO" dirty="0" smtClean="0"/>
              <a:t> </a:t>
            </a:r>
            <a:r>
              <a:rPr lang="es-DO" dirty="0" err="1" smtClean="0"/>
              <a:t>matter</a:t>
            </a:r>
            <a:r>
              <a:rPr lang="es-DO" dirty="0"/>
              <a:t>, </a:t>
            </a:r>
            <a:r>
              <a:rPr lang="es-DO" dirty="0" err="1" smtClean="0"/>
              <a:t>taxable</a:t>
            </a:r>
            <a:r>
              <a:rPr lang="es-DO" dirty="0" smtClean="0"/>
              <a:t> base, </a:t>
            </a:r>
            <a:r>
              <a:rPr lang="es-DO" dirty="0" err="1" smtClean="0"/>
              <a:t>clarify</a:t>
            </a:r>
            <a:r>
              <a:rPr lang="es-DO" dirty="0" smtClean="0"/>
              <a:t> </a:t>
            </a:r>
            <a:r>
              <a:rPr lang="es-DO" dirty="0" err="1" smtClean="0"/>
              <a:t>the</a:t>
            </a:r>
            <a:r>
              <a:rPr lang="es-DO" dirty="0" smtClean="0"/>
              <a:t> </a:t>
            </a:r>
            <a:r>
              <a:rPr lang="es-DO" dirty="0" err="1" smtClean="0"/>
              <a:t>generator</a:t>
            </a:r>
            <a:r>
              <a:rPr lang="es-DO" dirty="0" smtClean="0"/>
              <a:t> </a:t>
            </a:r>
            <a:r>
              <a:rPr lang="es-DO" dirty="0" err="1" smtClean="0"/>
              <a:t>fact</a:t>
            </a:r>
            <a:r>
              <a:rPr lang="es-DO" dirty="0" smtClean="0"/>
              <a:t>, </a:t>
            </a:r>
            <a:r>
              <a:rPr lang="es-DO" dirty="0" err="1" smtClean="0"/>
              <a:t>specifically</a:t>
            </a:r>
            <a:r>
              <a:rPr lang="es-DO" dirty="0" smtClean="0"/>
              <a:t> </a:t>
            </a:r>
            <a:r>
              <a:rPr lang="es-DO" dirty="0" err="1" smtClean="0"/>
              <a:t>establish</a:t>
            </a:r>
            <a:r>
              <a:rPr lang="es-DO" dirty="0" smtClean="0"/>
              <a:t> </a:t>
            </a:r>
            <a:r>
              <a:rPr lang="es-DO" dirty="0" err="1" smtClean="0"/>
              <a:t>exemptions</a:t>
            </a:r>
            <a:r>
              <a:rPr lang="es-DO" dirty="0" smtClean="0"/>
              <a:t> and </a:t>
            </a:r>
            <a:r>
              <a:rPr lang="es-DO" dirty="0" err="1" smtClean="0"/>
              <a:t>treatment</a:t>
            </a:r>
            <a:r>
              <a:rPr lang="es-DO" dirty="0" smtClean="0"/>
              <a:t> of </a:t>
            </a:r>
            <a:r>
              <a:rPr lang="es-DO" dirty="0" err="1" smtClean="0"/>
              <a:t>operations</a:t>
            </a:r>
            <a:r>
              <a:rPr lang="es-DO" dirty="0" smtClean="0"/>
              <a:t>, </a:t>
            </a:r>
            <a:r>
              <a:rPr lang="es-DO" dirty="0" err="1" smtClean="0"/>
              <a:t>such</a:t>
            </a:r>
            <a:r>
              <a:rPr lang="es-DO" dirty="0" smtClean="0"/>
              <a:t> as </a:t>
            </a:r>
            <a:r>
              <a:rPr lang="es-DO" dirty="0" err="1" smtClean="0"/>
              <a:t>donations</a:t>
            </a:r>
            <a:r>
              <a:rPr lang="es-DO" dirty="0"/>
              <a:t>, </a:t>
            </a:r>
            <a:r>
              <a:rPr lang="es-DO" dirty="0" err="1" smtClean="0"/>
              <a:t>indebtedness</a:t>
            </a:r>
            <a:r>
              <a:rPr lang="es-DO" dirty="0" smtClean="0"/>
              <a:t>, </a:t>
            </a:r>
            <a:r>
              <a:rPr lang="es-DO" dirty="0" err="1" smtClean="0"/>
              <a:t>depreciation</a:t>
            </a:r>
            <a:r>
              <a:rPr lang="es-DO" dirty="0" smtClean="0"/>
              <a:t>, etc.</a:t>
            </a:r>
          </a:p>
          <a:p>
            <a:pPr lvl="1"/>
            <a:r>
              <a:rPr lang="es-DO" dirty="0" err="1" smtClean="0"/>
              <a:t>What</a:t>
            </a:r>
            <a:r>
              <a:rPr lang="es-DO" dirty="0" smtClean="0"/>
              <a:t> </a:t>
            </a:r>
            <a:r>
              <a:rPr lang="es-DO" dirty="0" err="1" smtClean="0"/>
              <a:t>is</a:t>
            </a:r>
            <a:r>
              <a:rPr lang="es-DO" dirty="0" smtClean="0"/>
              <a:t> </a:t>
            </a:r>
            <a:r>
              <a:rPr lang="es-DO" dirty="0" err="1" smtClean="0"/>
              <a:t>taxed</a:t>
            </a:r>
            <a:r>
              <a:rPr lang="es-DO" dirty="0" smtClean="0"/>
              <a:t> (</a:t>
            </a:r>
            <a:r>
              <a:rPr lang="es-DO" dirty="0" err="1" smtClean="0"/>
              <a:t>income</a:t>
            </a:r>
            <a:r>
              <a:rPr lang="es-DO" dirty="0" smtClean="0"/>
              <a:t>, </a:t>
            </a:r>
            <a:r>
              <a:rPr lang="es-DO" dirty="0" err="1" smtClean="0"/>
              <a:t>benefits</a:t>
            </a:r>
            <a:r>
              <a:rPr lang="es-DO" dirty="0" smtClean="0"/>
              <a:t>, etc.), </a:t>
            </a:r>
            <a:r>
              <a:rPr lang="es-DO" dirty="0" err="1" smtClean="0"/>
              <a:t>when</a:t>
            </a:r>
            <a:r>
              <a:rPr lang="es-DO" dirty="0" smtClean="0"/>
              <a:t> </a:t>
            </a:r>
            <a:r>
              <a:rPr lang="es-DO" dirty="0" err="1" smtClean="0"/>
              <a:t>it</a:t>
            </a:r>
            <a:r>
              <a:rPr lang="es-DO" dirty="0" smtClean="0"/>
              <a:t> </a:t>
            </a:r>
            <a:r>
              <a:rPr lang="es-DO" dirty="0" err="1" smtClean="0"/>
              <a:t>is</a:t>
            </a:r>
            <a:r>
              <a:rPr lang="es-DO" dirty="0" smtClean="0"/>
              <a:t> </a:t>
            </a:r>
            <a:r>
              <a:rPr lang="es-DO" dirty="0" err="1" smtClean="0"/>
              <a:t>taxed</a:t>
            </a:r>
            <a:r>
              <a:rPr lang="es-DO" dirty="0"/>
              <a:t>,</a:t>
            </a:r>
            <a:r>
              <a:rPr lang="es-DO" dirty="0" smtClean="0"/>
              <a:t> and at </a:t>
            </a:r>
            <a:r>
              <a:rPr lang="es-DO" dirty="0" err="1" smtClean="0"/>
              <a:t>what</a:t>
            </a:r>
            <a:r>
              <a:rPr lang="es-DO" dirty="0" smtClean="0"/>
              <a:t> </a:t>
            </a:r>
            <a:r>
              <a:rPr lang="es-DO" dirty="0" err="1" smtClean="0"/>
              <a:t>rate</a:t>
            </a:r>
            <a:endParaRPr lang="es-DO" dirty="0"/>
          </a:p>
        </p:txBody>
      </p:sp>
      <p:sp>
        <p:nvSpPr>
          <p:cNvPr id="6" name="3 Título"/>
          <p:cNvSpPr txBox="1">
            <a:spLocks/>
          </p:cNvSpPr>
          <p:nvPr/>
        </p:nvSpPr>
        <p:spPr>
          <a:xfrm>
            <a:off x="44689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DO" b="1" dirty="0"/>
          </a:p>
        </p:txBody>
      </p:sp>
      <p:sp>
        <p:nvSpPr>
          <p:cNvPr id="7" name="6 CuadroTexto"/>
          <p:cNvSpPr txBox="1"/>
          <p:nvPr/>
        </p:nvSpPr>
        <p:spPr>
          <a:xfrm>
            <a:off x="3212454" y="218182"/>
            <a:ext cx="2883546" cy="1077218"/>
          </a:xfrm>
          <a:prstGeom prst="rect">
            <a:avLst/>
          </a:prstGeom>
          <a:noFill/>
        </p:spPr>
        <p:txBody>
          <a:bodyPr wrap="none" rtlCol="0">
            <a:spAutoFit/>
          </a:bodyPr>
          <a:lstStyle/>
          <a:p>
            <a:pPr algn="ctr"/>
            <a:r>
              <a:rPr lang="es-DO" sz="3200" b="1" dirty="0" err="1" smtClean="0"/>
              <a:t>Components</a:t>
            </a:r>
            <a:r>
              <a:rPr lang="es-DO" sz="3200" b="1" dirty="0" smtClean="0"/>
              <a:t> of </a:t>
            </a:r>
          </a:p>
          <a:p>
            <a:pPr algn="ctr"/>
            <a:r>
              <a:rPr lang="es-DO" sz="3200" b="1" dirty="0" err="1" smtClean="0"/>
              <a:t>Contracts</a:t>
            </a:r>
            <a:endParaRPr lang="es-DO" sz="3200" b="1" dirty="0"/>
          </a:p>
        </p:txBody>
      </p:sp>
    </p:spTree>
    <p:extLst>
      <p:ext uri="{BB962C8B-B14F-4D97-AF65-F5344CB8AC3E}">
        <p14:creationId xmlns:p14="http://schemas.microsoft.com/office/powerpoint/2010/main" val="2961600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DO" dirty="0" smtClean="0"/>
              <a:t> </a:t>
            </a:r>
            <a:endParaRPr lang="es-DO" dirty="0"/>
          </a:p>
        </p:txBody>
      </p:sp>
      <p:sp>
        <p:nvSpPr>
          <p:cNvPr id="4" name="3 Marcador de contenido"/>
          <p:cNvSpPr>
            <a:spLocks noGrp="1"/>
          </p:cNvSpPr>
          <p:nvPr>
            <p:ph idx="1"/>
          </p:nvPr>
        </p:nvSpPr>
        <p:spPr/>
        <p:txBody>
          <a:bodyPr>
            <a:normAutofit/>
          </a:bodyPr>
          <a:lstStyle/>
          <a:p>
            <a:r>
              <a:rPr lang="en-US" dirty="0" smtClean="0"/>
              <a:t>Gross Income or Royalty</a:t>
            </a:r>
          </a:p>
          <a:p>
            <a:r>
              <a:rPr lang="en-US" dirty="0" smtClean="0"/>
              <a:t>Benefits (Income Tax)</a:t>
            </a:r>
          </a:p>
          <a:p>
            <a:r>
              <a:rPr lang="en-US" dirty="0" smtClean="0"/>
              <a:t>Extraordinary gains</a:t>
            </a:r>
          </a:p>
          <a:p>
            <a:r>
              <a:rPr lang="en-US" dirty="0" smtClean="0"/>
              <a:t>Municipal contributions</a:t>
            </a:r>
          </a:p>
          <a:p>
            <a:pPr marL="0" indent="0">
              <a:buNone/>
            </a:pPr>
            <a:r>
              <a:rPr lang="en-US" dirty="0" smtClean="0"/>
              <a:t> </a:t>
            </a:r>
          </a:p>
          <a:p>
            <a:endParaRPr lang="en-US" dirty="0"/>
          </a:p>
        </p:txBody>
      </p:sp>
      <p:sp>
        <p:nvSpPr>
          <p:cNvPr id="6" name="3 Título"/>
          <p:cNvSpPr txBox="1">
            <a:spLocks/>
          </p:cNvSpPr>
          <p:nvPr/>
        </p:nvSpPr>
        <p:spPr>
          <a:xfrm>
            <a:off x="44689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DO" b="1" dirty="0"/>
          </a:p>
        </p:txBody>
      </p:sp>
      <p:sp>
        <p:nvSpPr>
          <p:cNvPr id="7" name="6 CuadroTexto"/>
          <p:cNvSpPr txBox="1"/>
          <p:nvPr/>
        </p:nvSpPr>
        <p:spPr>
          <a:xfrm>
            <a:off x="3212454" y="218182"/>
            <a:ext cx="2883546" cy="1077218"/>
          </a:xfrm>
          <a:prstGeom prst="rect">
            <a:avLst/>
          </a:prstGeom>
          <a:noFill/>
        </p:spPr>
        <p:txBody>
          <a:bodyPr wrap="none" rtlCol="0">
            <a:spAutoFit/>
          </a:bodyPr>
          <a:lstStyle/>
          <a:p>
            <a:pPr algn="ctr"/>
            <a:r>
              <a:rPr lang="es-DO" sz="3200" b="1" dirty="0" err="1" smtClean="0"/>
              <a:t>Components</a:t>
            </a:r>
            <a:r>
              <a:rPr lang="es-DO" sz="3200" b="1" dirty="0" smtClean="0"/>
              <a:t> of </a:t>
            </a:r>
          </a:p>
          <a:p>
            <a:pPr algn="ctr"/>
            <a:r>
              <a:rPr lang="es-DO" sz="3200" b="1" dirty="0" err="1" smtClean="0"/>
              <a:t>Contracts</a:t>
            </a:r>
            <a:endParaRPr lang="es-DO" sz="3200" b="1" dirty="0"/>
          </a:p>
        </p:txBody>
      </p:sp>
    </p:spTree>
    <p:extLst>
      <p:ext uri="{BB962C8B-B14F-4D97-AF65-F5344CB8AC3E}">
        <p14:creationId xmlns:p14="http://schemas.microsoft.com/office/powerpoint/2010/main" val="3689527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2242</TotalTime>
  <Words>1096</Words>
  <Application>Microsoft Office PowerPoint</Application>
  <PresentationFormat>On-screen Show (4:3)</PresentationFormat>
  <Paragraphs>129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KEYNOTE ADRESS BY   Germania Montás Yapur   “TAXATION IN THE MINING INDUSTRY: NOTES ON A DESIGN TO FACILITATE ITS APPLICATION”   AT THE EXPERT GROUP MEETING ON EXTRACTIVE INDUSTRIES TAXATION   NEW YORK, MAY 28, 2013   </vt:lpstr>
      <vt:lpstr> </vt:lpstr>
      <vt:lpstr>Income and Expenses:  Two sides of the same coin</vt:lpstr>
      <vt:lpstr> </vt:lpstr>
      <vt:lpstr> </vt:lpstr>
      <vt:lpstr> </vt:lpstr>
      <vt:lpstr> </vt:lpstr>
      <vt:lpstr> </vt:lpstr>
      <vt:lpstr> </vt:lpstr>
      <vt:lpstr> </vt:lpstr>
      <vt:lpstr> </vt:lpstr>
      <vt:lpstr> </vt:lpstr>
      <vt:lpstr> </vt:lpstr>
      <vt:lpstr> </vt:lpstr>
      <vt:lpstr> </vt:lpstr>
      <vt:lpstr> </vt:lpstr>
      <vt:lpstr> </vt:lpstr>
      <vt:lpstr> </vt:lpstr>
      <vt:lpstr> </vt:lpstr>
      <vt:lpstr>Thank you for your attention. montasyapurg@gmail.com gmontas@consultoresparaeldesarrollo.com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Ismael Melo</dc:creator>
  <cp:lastModifiedBy>Margaret</cp:lastModifiedBy>
  <cp:revision>157</cp:revision>
  <dcterms:created xsi:type="dcterms:W3CDTF">2013-02-02T14:40:46Z</dcterms:created>
  <dcterms:modified xsi:type="dcterms:W3CDTF">2013-05-30T18:00:22Z</dcterms:modified>
</cp:coreProperties>
</file>